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3"/>
  </p:notesMasterIdLst>
  <p:handoutMasterIdLst>
    <p:handoutMasterId r:id="rId14"/>
  </p:handoutMasterIdLst>
  <p:sldIdLst>
    <p:sldId id="383" r:id="rId2"/>
    <p:sldId id="419" r:id="rId3"/>
    <p:sldId id="382" r:id="rId4"/>
    <p:sldId id="422" r:id="rId5"/>
    <p:sldId id="428" r:id="rId6"/>
    <p:sldId id="381" r:id="rId7"/>
    <p:sldId id="424" r:id="rId8"/>
    <p:sldId id="392" r:id="rId9"/>
    <p:sldId id="409" r:id="rId10"/>
    <p:sldId id="427" r:id="rId11"/>
    <p:sldId id="420" r:id="rId12"/>
  </p:sldIdLst>
  <p:sldSz cx="12192000" cy="6858000"/>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8" userDrawn="1">
          <p15:clr>
            <a:srgbClr val="A4A3A4"/>
          </p15:clr>
        </p15:guide>
        <p15:guide id="2" pos="240" userDrawn="1">
          <p15:clr>
            <a:srgbClr val="A4A3A4"/>
          </p15:clr>
        </p15:guide>
        <p15:guide id="3" pos="230" userDrawn="1">
          <p15:clr>
            <a:srgbClr val="A4A3A4"/>
          </p15:clr>
        </p15:guide>
        <p15:guide id="4" pos="7440" userDrawn="1">
          <p15:clr>
            <a:srgbClr val="A4A3A4"/>
          </p15:clr>
        </p15:guide>
        <p15:guide id="5" orient="horz" pos="4080" userDrawn="1">
          <p15:clr>
            <a:srgbClr val="A4A3A4"/>
          </p15:clr>
        </p15:guide>
        <p15:guide id="6" orient="horz" pos="240" userDrawn="1">
          <p15:clr>
            <a:srgbClr val="A4A3A4"/>
          </p15:clr>
        </p15:guide>
        <p15:guide id="7" orient="horz" pos="1512" userDrawn="1">
          <p15:clr>
            <a:srgbClr val="A4A3A4"/>
          </p15:clr>
        </p15:guide>
        <p15:guide id="8" pos="2664" userDrawn="1">
          <p15:clr>
            <a:srgbClr val="A4A3A4"/>
          </p15:clr>
        </p15:guide>
        <p15:guide id="9" pos="50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E2"/>
    <a:srgbClr val="00477F"/>
    <a:srgbClr val="0074B2"/>
    <a:srgbClr val="336C99"/>
    <a:srgbClr val="6791B4"/>
    <a:srgbClr val="65C7EE"/>
    <a:srgbClr val="32B4E8"/>
    <a:srgbClr val="CDECF9"/>
    <a:srgbClr val="99D9F4"/>
    <a:srgbClr val="CCD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96" autoAdjust="0"/>
    <p:restoredTop sz="96606" autoAdjust="0"/>
  </p:normalViewPr>
  <p:slideViewPr>
    <p:cSldViewPr snapToGrid="0">
      <p:cViewPr varScale="1">
        <p:scale>
          <a:sx n="90" d="100"/>
          <a:sy n="90" d="100"/>
        </p:scale>
        <p:origin x="114" y="450"/>
      </p:cViewPr>
      <p:guideLst>
        <p:guide orient="horz" pos="2808"/>
        <p:guide pos="240"/>
        <p:guide pos="230"/>
        <p:guide pos="7440"/>
        <p:guide orient="horz" pos="4080"/>
        <p:guide orient="horz" pos="240"/>
        <p:guide orient="horz" pos="1512"/>
        <p:guide pos="2664"/>
        <p:guide pos="501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0298A-A03F-418F-998A-F7CA54F8BFE9}" type="slidenum">
              <a:rPr lang="en-US" smtClean="0"/>
              <a:t>‹#›</a:t>
            </a:fld>
            <a:endParaRPr lang="en-US"/>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FF55F-8596-4ED6-A487-C5C49AFFE812}" type="datetimeFigureOut">
              <a:rPr lang="id-ID" smtClean="0"/>
              <a:t>11/06/2019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106B-FE1C-4EDD-AE60-AB8F600726B4}" type="slidenum">
              <a:rPr lang="id-ID" smtClean="0"/>
              <a:t>‹#›</a:t>
            </a:fld>
            <a:endParaRPr lang="id-ID"/>
          </a:p>
        </p:txBody>
      </p:sp>
    </p:spTree>
    <p:extLst>
      <p:ext uri="{BB962C8B-B14F-4D97-AF65-F5344CB8AC3E}">
        <p14:creationId xmlns:p14="http://schemas.microsoft.com/office/powerpoint/2010/main" val="19323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50106B-FE1C-4EDD-AE60-AB8F600726B4}" type="slidenum">
              <a:rPr lang="id-ID" smtClean="0"/>
              <a:t>2</a:t>
            </a:fld>
            <a:endParaRPr lang="id-ID"/>
          </a:p>
        </p:txBody>
      </p:sp>
    </p:spTree>
    <p:extLst>
      <p:ext uri="{BB962C8B-B14F-4D97-AF65-F5344CB8AC3E}">
        <p14:creationId xmlns:p14="http://schemas.microsoft.com/office/powerpoint/2010/main" val="8669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50106B-FE1C-4EDD-AE60-AB8F600726B4}" type="slidenum">
              <a:rPr lang="id-ID" smtClean="0"/>
              <a:t>3</a:t>
            </a:fld>
            <a:endParaRPr lang="id-ID"/>
          </a:p>
        </p:txBody>
      </p:sp>
    </p:spTree>
    <p:extLst>
      <p:ext uri="{BB962C8B-B14F-4D97-AF65-F5344CB8AC3E}">
        <p14:creationId xmlns:p14="http://schemas.microsoft.com/office/powerpoint/2010/main" val="305971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0106B-FE1C-4EDD-AE60-AB8F600726B4}" type="slidenum">
              <a:rPr lang="id-ID" smtClean="0"/>
              <a:t>8</a:t>
            </a:fld>
            <a:endParaRPr lang="id-ID"/>
          </a:p>
        </p:txBody>
      </p:sp>
    </p:spTree>
    <p:extLst>
      <p:ext uri="{BB962C8B-B14F-4D97-AF65-F5344CB8AC3E}">
        <p14:creationId xmlns:p14="http://schemas.microsoft.com/office/powerpoint/2010/main" val="317870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72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119540-C1BE-4498-B133-1AED8B48A8B3}"/>
              </a:ext>
            </a:extLst>
          </p:cNvPr>
          <p:cNvSpPr>
            <a:spLocks noGrp="1"/>
          </p:cNvSpPr>
          <p:nvPr>
            <p:ph type="pic" sz="quarter" idx="10"/>
          </p:nvPr>
        </p:nvSpPr>
        <p:spPr bwMode="auto">
          <a:xfrm>
            <a:off x="381000" y="381000"/>
            <a:ext cx="11430000" cy="6096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endParaRPr lang="en-US"/>
          </a:p>
        </p:txBody>
      </p:sp>
    </p:spTree>
    <p:extLst>
      <p:ext uri="{BB962C8B-B14F-4D97-AF65-F5344CB8AC3E}">
        <p14:creationId xmlns:p14="http://schemas.microsoft.com/office/powerpoint/2010/main" val="306011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5E886AA-7533-444F-A04B-31EB6ECEE18A}"/>
              </a:ext>
            </a:extLst>
          </p:cNvPr>
          <p:cNvSpPr>
            <a:spLocks noGrp="1"/>
          </p:cNvSpPr>
          <p:nvPr>
            <p:ph type="pic" sz="quarter" idx="10"/>
          </p:nvPr>
        </p:nvSpPr>
        <p:spPr>
          <a:xfrm>
            <a:off x="0" y="1"/>
            <a:ext cx="12192000" cy="6858000"/>
          </a:xfrm>
          <a:prstGeom prst="rect">
            <a:avLst/>
          </a:prstGeom>
        </p:spPr>
        <p:txBody>
          <a:bodyPr/>
          <a:lstStyle/>
          <a:p>
            <a:endParaRPr lang="id-ID"/>
          </a:p>
        </p:txBody>
      </p:sp>
    </p:spTree>
    <p:extLst>
      <p:ext uri="{BB962C8B-B14F-4D97-AF65-F5344CB8AC3E}">
        <p14:creationId xmlns:p14="http://schemas.microsoft.com/office/powerpoint/2010/main" val="1965310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5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43E768F-8BA2-4DBC-AB3F-38B0E107526F}"/>
              </a:ext>
            </a:extLst>
          </p:cNvPr>
          <p:cNvSpPr>
            <a:spLocks noGrp="1"/>
          </p:cNvSpPr>
          <p:nvPr>
            <p:ph type="pic" sz="quarter" idx="10"/>
          </p:nvPr>
        </p:nvSpPr>
        <p:spPr>
          <a:xfrm>
            <a:off x="0" y="1842524"/>
            <a:ext cx="12192000" cy="3359064"/>
          </a:xfrm>
          <a:prstGeom prst="rect">
            <a:avLst/>
          </a:prstGeom>
        </p:spPr>
        <p:txBody>
          <a:bodyPr/>
          <a:lstStyle/>
          <a:p>
            <a:endParaRPr lang="id-ID" dirty="0"/>
          </a:p>
        </p:txBody>
      </p:sp>
    </p:spTree>
    <p:extLst>
      <p:ext uri="{BB962C8B-B14F-4D97-AF65-F5344CB8AC3E}">
        <p14:creationId xmlns:p14="http://schemas.microsoft.com/office/powerpoint/2010/main" val="392225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C515B3-8B9E-4B8F-BF11-E91C2BEFA784}"/>
              </a:ext>
            </a:extLst>
          </p:cNvPr>
          <p:cNvSpPr/>
          <p:nvPr userDrawn="1"/>
        </p:nvSpPr>
        <p:spPr>
          <a:xfrm>
            <a:off x="0" y="0"/>
            <a:ext cx="12191999" cy="6858000"/>
          </a:xfrm>
          <a:prstGeom prst="rect">
            <a:avLst/>
          </a:prstGeom>
          <a:solidFill>
            <a:schemeClr val="tx2">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15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2197A178-3328-46F7-961A-3AE06EE82D32}"/>
              </a:ext>
            </a:extLst>
          </p:cNvPr>
          <p:cNvSpPr>
            <a:spLocks noGrp="1"/>
          </p:cNvSpPr>
          <p:nvPr>
            <p:ph type="pic" sz="quarter" idx="17"/>
          </p:nvPr>
        </p:nvSpPr>
        <p:spPr>
          <a:xfrm>
            <a:off x="717485" y="2983829"/>
            <a:ext cx="2136080" cy="1947111"/>
          </a:xfrm>
          <a:prstGeom prst="rect">
            <a:avLst/>
          </a:prstGeom>
        </p:spPr>
        <p:txBody>
          <a:bodyPr/>
          <a:lstStyle/>
          <a:p>
            <a:endParaRPr lang="id-ID" dirty="0"/>
          </a:p>
        </p:txBody>
      </p:sp>
      <p:sp>
        <p:nvSpPr>
          <p:cNvPr id="5" name="Picture Placeholder 4">
            <a:extLst>
              <a:ext uri="{FF2B5EF4-FFF2-40B4-BE49-F238E27FC236}">
                <a16:creationId xmlns:a16="http://schemas.microsoft.com/office/drawing/2014/main" id="{CA8C7A43-A9AD-49F8-A807-30579B85870B}"/>
              </a:ext>
            </a:extLst>
          </p:cNvPr>
          <p:cNvSpPr>
            <a:spLocks noGrp="1"/>
          </p:cNvSpPr>
          <p:nvPr>
            <p:ph type="pic" sz="quarter" idx="16"/>
          </p:nvPr>
        </p:nvSpPr>
        <p:spPr>
          <a:xfrm>
            <a:off x="9338435" y="2983829"/>
            <a:ext cx="2136080" cy="1947111"/>
          </a:xfrm>
          <a:prstGeom prst="rect">
            <a:avLst/>
          </a:prstGeom>
        </p:spPr>
        <p:txBody>
          <a:bodyPr/>
          <a:lstStyle/>
          <a:p>
            <a:endParaRPr lang="id-ID" dirty="0"/>
          </a:p>
        </p:txBody>
      </p:sp>
    </p:spTree>
    <p:extLst>
      <p:ext uri="{BB962C8B-B14F-4D97-AF65-F5344CB8AC3E}">
        <p14:creationId xmlns:p14="http://schemas.microsoft.com/office/powerpoint/2010/main" val="33946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57B9CCB-2A96-4CA6-9871-9F4937FD7B0B}"/>
              </a:ext>
            </a:extLst>
          </p:cNvPr>
          <p:cNvSpPr>
            <a:spLocks noGrp="1"/>
          </p:cNvSpPr>
          <p:nvPr>
            <p:ph type="pic" sz="quarter" idx="17"/>
          </p:nvPr>
        </p:nvSpPr>
        <p:spPr>
          <a:xfrm>
            <a:off x="1425542" y="4186038"/>
            <a:ext cx="2783775" cy="2007653"/>
          </a:xfrm>
          <a:prstGeom prst="rect">
            <a:avLst/>
          </a:prstGeom>
        </p:spPr>
        <p:txBody>
          <a:bodyPr/>
          <a:lstStyle/>
          <a:p>
            <a:endParaRPr lang="id-ID" dirty="0"/>
          </a:p>
        </p:txBody>
      </p:sp>
      <p:sp>
        <p:nvSpPr>
          <p:cNvPr id="6" name="Picture Placeholder 4">
            <a:extLst>
              <a:ext uri="{FF2B5EF4-FFF2-40B4-BE49-F238E27FC236}">
                <a16:creationId xmlns:a16="http://schemas.microsoft.com/office/drawing/2014/main" id="{82F09DFA-B446-4BA2-A286-D6C155A701BF}"/>
              </a:ext>
            </a:extLst>
          </p:cNvPr>
          <p:cNvSpPr>
            <a:spLocks noGrp="1"/>
          </p:cNvSpPr>
          <p:nvPr>
            <p:ph type="pic" sz="quarter" idx="18"/>
          </p:nvPr>
        </p:nvSpPr>
        <p:spPr>
          <a:xfrm>
            <a:off x="7982682" y="1964579"/>
            <a:ext cx="2783775" cy="2007653"/>
          </a:xfrm>
          <a:prstGeom prst="rect">
            <a:avLst/>
          </a:prstGeom>
        </p:spPr>
        <p:txBody>
          <a:bodyPr/>
          <a:lstStyle/>
          <a:p>
            <a:endParaRPr lang="id-ID" dirty="0"/>
          </a:p>
        </p:txBody>
      </p:sp>
      <p:sp>
        <p:nvSpPr>
          <p:cNvPr id="7" name="Picture Placeholder 4">
            <a:extLst>
              <a:ext uri="{FF2B5EF4-FFF2-40B4-BE49-F238E27FC236}">
                <a16:creationId xmlns:a16="http://schemas.microsoft.com/office/drawing/2014/main" id="{821D8C05-6191-4A80-BBE5-A9C96D1521BE}"/>
              </a:ext>
            </a:extLst>
          </p:cNvPr>
          <p:cNvSpPr>
            <a:spLocks noGrp="1"/>
          </p:cNvSpPr>
          <p:nvPr>
            <p:ph type="pic" sz="quarter" idx="19"/>
          </p:nvPr>
        </p:nvSpPr>
        <p:spPr>
          <a:xfrm>
            <a:off x="1445325" y="4186038"/>
            <a:ext cx="2783775" cy="2007653"/>
          </a:xfrm>
          <a:prstGeom prst="rect">
            <a:avLst/>
          </a:prstGeom>
        </p:spPr>
        <p:txBody>
          <a:bodyPr/>
          <a:lstStyle/>
          <a:p>
            <a:endParaRPr lang="id-ID" dirty="0"/>
          </a:p>
        </p:txBody>
      </p:sp>
    </p:spTree>
    <p:extLst>
      <p:ext uri="{BB962C8B-B14F-4D97-AF65-F5344CB8AC3E}">
        <p14:creationId xmlns:p14="http://schemas.microsoft.com/office/powerpoint/2010/main" val="385770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7C1DC1F-AC62-4D3B-AB3B-24ECC08279C1}"/>
              </a:ext>
            </a:extLst>
          </p:cNvPr>
          <p:cNvSpPr>
            <a:spLocks noGrp="1"/>
          </p:cNvSpPr>
          <p:nvPr>
            <p:ph type="pic" sz="quarter" idx="19"/>
          </p:nvPr>
        </p:nvSpPr>
        <p:spPr>
          <a:xfrm>
            <a:off x="2823411" y="2058019"/>
            <a:ext cx="1696914" cy="1856256"/>
          </a:xfrm>
          <a:prstGeom prst="rect">
            <a:avLst/>
          </a:prstGeom>
        </p:spPr>
        <p:txBody>
          <a:bodyPr/>
          <a:lstStyle/>
          <a:p>
            <a:endParaRPr lang="id-ID" dirty="0"/>
          </a:p>
        </p:txBody>
      </p:sp>
      <p:sp>
        <p:nvSpPr>
          <p:cNvPr id="8" name="Picture Placeholder 4">
            <a:extLst>
              <a:ext uri="{FF2B5EF4-FFF2-40B4-BE49-F238E27FC236}">
                <a16:creationId xmlns:a16="http://schemas.microsoft.com/office/drawing/2014/main" id="{F23068B3-D42A-4DD1-A2D2-1E4DADC3C501}"/>
              </a:ext>
            </a:extLst>
          </p:cNvPr>
          <p:cNvSpPr>
            <a:spLocks noGrp="1"/>
          </p:cNvSpPr>
          <p:nvPr>
            <p:ph type="pic" sz="quarter" idx="20"/>
          </p:nvPr>
        </p:nvSpPr>
        <p:spPr>
          <a:xfrm>
            <a:off x="6962737" y="2058018"/>
            <a:ext cx="1696914" cy="1856256"/>
          </a:xfrm>
          <a:prstGeom prst="rect">
            <a:avLst/>
          </a:prstGeom>
        </p:spPr>
        <p:txBody>
          <a:bodyPr/>
          <a:lstStyle/>
          <a:p>
            <a:endParaRPr lang="id-ID" dirty="0"/>
          </a:p>
        </p:txBody>
      </p:sp>
      <p:sp>
        <p:nvSpPr>
          <p:cNvPr id="9" name="Picture Placeholder 4">
            <a:extLst>
              <a:ext uri="{FF2B5EF4-FFF2-40B4-BE49-F238E27FC236}">
                <a16:creationId xmlns:a16="http://schemas.microsoft.com/office/drawing/2014/main" id="{5C3DEFF7-F1ED-452D-A971-4F6C656B0027}"/>
              </a:ext>
            </a:extLst>
          </p:cNvPr>
          <p:cNvSpPr>
            <a:spLocks noGrp="1"/>
          </p:cNvSpPr>
          <p:nvPr>
            <p:ph type="pic" sz="quarter" idx="21"/>
          </p:nvPr>
        </p:nvSpPr>
        <p:spPr>
          <a:xfrm>
            <a:off x="6962737" y="4169688"/>
            <a:ext cx="1696914" cy="1856256"/>
          </a:xfrm>
          <a:prstGeom prst="rect">
            <a:avLst/>
          </a:prstGeom>
        </p:spPr>
        <p:txBody>
          <a:bodyPr/>
          <a:lstStyle/>
          <a:p>
            <a:endParaRPr lang="id-ID" dirty="0"/>
          </a:p>
        </p:txBody>
      </p:sp>
      <p:sp>
        <p:nvSpPr>
          <p:cNvPr id="10" name="Picture Placeholder 4">
            <a:extLst>
              <a:ext uri="{FF2B5EF4-FFF2-40B4-BE49-F238E27FC236}">
                <a16:creationId xmlns:a16="http://schemas.microsoft.com/office/drawing/2014/main" id="{80535C3D-F585-4E97-AF74-38C22B95E9A7}"/>
              </a:ext>
            </a:extLst>
          </p:cNvPr>
          <p:cNvSpPr>
            <a:spLocks noGrp="1"/>
          </p:cNvSpPr>
          <p:nvPr>
            <p:ph type="pic" sz="quarter" idx="22"/>
          </p:nvPr>
        </p:nvSpPr>
        <p:spPr>
          <a:xfrm>
            <a:off x="2823411" y="4169688"/>
            <a:ext cx="1696914" cy="1856256"/>
          </a:xfrm>
          <a:prstGeom prst="rect">
            <a:avLst/>
          </a:prstGeom>
        </p:spPr>
        <p:txBody>
          <a:bodyPr/>
          <a:lstStyle/>
          <a:p>
            <a:endParaRPr lang="id-ID" dirty="0"/>
          </a:p>
        </p:txBody>
      </p:sp>
      <p:sp>
        <p:nvSpPr>
          <p:cNvPr id="12" name="Picture Placeholder 4">
            <a:extLst>
              <a:ext uri="{FF2B5EF4-FFF2-40B4-BE49-F238E27FC236}">
                <a16:creationId xmlns:a16="http://schemas.microsoft.com/office/drawing/2014/main" id="{3E6066F8-851E-4972-85DB-6A14628E0A87}"/>
              </a:ext>
            </a:extLst>
          </p:cNvPr>
          <p:cNvSpPr>
            <a:spLocks noGrp="1"/>
          </p:cNvSpPr>
          <p:nvPr>
            <p:ph type="pic" sz="quarter" idx="23"/>
          </p:nvPr>
        </p:nvSpPr>
        <p:spPr>
          <a:xfrm>
            <a:off x="2823411" y="2058018"/>
            <a:ext cx="1696914" cy="1856256"/>
          </a:xfrm>
          <a:prstGeom prst="rect">
            <a:avLst/>
          </a:prstGeom>
        </p:spPr>
        <p:txBody>
          <a:bodyPr/>
          <a:lstStyle/>
          <a:p>
            <a:endParaRPr lang="id-ID" dirty="0"/>
          </a:p>
        </p:txBody>
      </p:sp>
    </p:spTree>
    <p:extLst>
      <p:ext uri="{BB962C8B-B14F-4D97-AF65-F5344CB8AC3E}">
        <p14:creationId xmlns:p14="http://schemas.microsoft.com/office/powerpoint/2010/main" val="190889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A3F925F8-980F-453A-8F53-8A3FDB43582D}"/>
              </a:ext>
            </a:extLst>
          </p:cNvPr>
          <p:cNvSpPr>
            <a:spLocks noGrp="1"/>
          </p:cNvSpPr>
          <p:nvPr>
            <p:ph type="pic" sz="quarter" idx="23"/>
          </p:nvPr>
        </p:nvSpPr>
        <p:spPr>
          <a:xfrm>
            <a:off x="5951620" y="2246998"/>
            <a:ext cx="5674323" cy="3591094"/>
          </a:xfrm>
          <a:prstGeom prst="rect">
            <a:avLst/>
          </a:prstGeom>
        </p:spPr>
        <p:txBody>
          <a:bodyPr/>
          <a:lstStyle/>
          <a:p>
            <a:endParaRPr lang="id-ID" dirty="0"/>
          </a:p>
        </p:txBody>
      </p:sp>
    </p:spTree>
    <p:extLst>
      <p:ext uri="{BB962C8B-B14F-4D97-AF65-F5344CB8AC3E}">
        <p14:creationId xmlns:p14="http://schemas.microsoft.com/office/powerpoint/2010/main" val="237925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7ABFAFA-1B50-4EC4-A949-A61F08A728D6}"/>
              </a:ext>
            </a:extLst>
          </p:cNvPr>
          <p:cNvSpPr>
            <a:spLocks noGrp="1"/>
          </p:cNvSpPr>
          <p:nvPr>
            <p:ph type="pic" sz="quarter" idx="23"/>
          </p:nvPr>
        </p:nvSpPr>
        <p:spPr>
          <a:xfrm>
            <a:off x="9020859" y="3369053"/>
            <a:ext cx="3171139" cy="1840198"/>
          </a:xfrm>
          <a:prstGeom prst="rect">
            <a:avLst/>
          </a:prstGeom>
        </p:spPr>
        <p:txBody>
          <a:bodyPr/>
          <a:lstStyle/>
          <a:p>
            <a:endParaRPr lang="id-ID" dirty="0"/>
          </a:p>
        </p:txBody>
      </p:sp>
      <p:sp>
        <p:nvSpPr>
          <p:cNvPr id="6" name="Picture Placeholder 4">
            <a:extLst>
              <a:ext uri="{FF2B5EF4-FFF2-40B4-BE49-F238E27FC236}">
                <a16:creationId xmlns:a16="http://schemas.microsoft.com/office/drawing/2014/main" id="{BDDCB570-06F0-4892-8CAE-06E8F0B4CAFF}"/>
              </a:ext>
            </a:extLst>
          </p:cNvPr>
          <p:cNvSpPr>
            <a:spLocks noGrp="1"/>
          </p:cNvSpPr>
          <p:nvPr>
            <p:ph type="pic" sz="quarter" idx="24"/>
          </p:nvPr>
        </p:nvSpPr>
        <p:spPr>
          <a:xfrm>
            <a:off x="-1" y="3369053"/>
            <a:ext cx="3171139" cy="1840198"/>
          </a:xfrm>
          <a:prstGeom prst="rect">
            <a:avLst/>
          </a:prstGeom>
        </p:spPr>
        <p:txBody>
          <a:bodyPr/>
          <a:lstStyle/>
          <a:p>
            <a:endParaRPr lang="id-ID" dirty="0"/>
          </a:p>
        </p:txBody>
      </p:sp>
      <p:sp>
        <p:nvSpPr>
          <p:cNvPr id="7" name="Picture Placeholder 4">
            <a:extLst>
              <a:ext uri="{FF2B5EF4-FFF2-40B4-BE49-F238E27FC236}">
                <a16:creationId xmlns:a16="http://schemas.microsoft.com/office/drawing/2014/main" id="{D089F2C9-4B61-4018-9B75-46E4D0FD9B75}"/>
              </a:ext>
            </a:extLst>
          </p:cNvPr>
          <p:cNvSpPr>
            <a:spLocks noGrp="1"/>
          </p:cNvSpPr>
          <p:nvPr>
            <p:ph type="pic" sz="quarter" idx="25"/>
          </p:nvPr>
        </p:nvSpPr>
        <p:spPr>
          <a:xfrm>
            <a:off x="0" y="3369053"/>
            <a:ext cx="3171139" cy="1840198"/>
          </a:xfrm>
          <a:prstGeom prst="rect">
            <a:avLst/>
          </a:prstGeom>
        </p:spPr>
        <p:txBody>
          <a:bodyPr/>
          <a:lstStyle/>
          <a:p>
            <a:endParaRPr lang="id-ID" dirty="0"/>
          </a:p>
        </p:txBody>
      </p:sp>
    </p:spTree>
    <p:extLst>
      <p:ext uri="{BB962C8B-B14F-4D97-AF65-F5344CB8AC3E}">
        <p14:creationId xmlns:p14="http://schemas.microsoft.com/office/powerpoint/2010/main" val="316071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73921AD-5AA7-4DFB-B02B-066C0883039A}"/>
              </a:ext>
            </a:extLst>
          </p:cNvPr>
          <p:cNvSpPr>
            <a:spLocks noGrp="1"/>
          </p:cNvSpPr>
          <p:nvPr>
            <p:ph type="pic" sz="quarter" idx="25"/>
          </p:nvPr>
        </p:nvSpPr>
        <p:spPr>
          <a:xfrm>
            <a:off x="3875989" y="2194559"/>
            <a:ext cx="4413896" cy="2532185"/>
          </a:xfrm>
          <a:prstGeom prst="rect">
            <a:avLst/>
          </a:prstGeom>
        </p:spPr>
        <p:txBody>
          <a:bodyPr/>
          <a:lstStyle/>
          <a:p>
            <a:endParaRPr lang="id-ID" dirty="0"/>
          </a:p>
        </p:txBody>
      </p:sp>
    </p:spTree>
    <p:extLst>
      <p:ext uri="{BB962C8B-B14F-4D97-AF65-F5344CB8AC3E}">
        <p14:creationId xmlns:p14="http://schemas.microsoft.com/office/powerpoint/2010/main" val="397786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9875C230-4B64-491D-9780-D9B4850B2962}"/>
              </a:ext>
            </a:extLst>
          </p:cNvPr>
          <p:cNvSpPr>
            <a:spLocks noGrp="1"/>
          </p:cNvSpPr>
          <p:nvPr>
            <p:ph type="pic" sz="quarter" idx="26"/>
          </p:nvPr>
        </p:nvSpPr>
        <p:spPr>
          <a:xfrm>
            <a:off x="2678570" y="1714129"/>
            <a:ext cx="1989221" cy="3499555"/>
          </a:xfrm>
          <a:prstGeom prst="rect">
            <a:avLst/>
          </a:prstGeom>
        </p:spPr>
        <p:txBody>
          <a:bodyPr/>
          <a:lstStyle/>
          <a:p>
            <a:endParaRPr lang="id-ID" dirty="0"/>
          </a:p>
        </p:txBody>
      </p:sp>
      <p:sp>
        <p:nvSpPr>
          <p:cNvPr id="5" name="Picture Placeholder 4">
            <a:extLst>
              <a:ext uri="{FF2B5EF4-FFF2-40B4-BE49-F238E27FC236}">
                <a16:creationId xmlns:a16="http://schemas.microsoft.com/office/drawing/2014/main" id="{15DF130E-B3DC-4C3B-A3C3-948AB16A06EC}"/>
              </a:ext>
            </a:extLst>
          </p:cNvPr>
          <p:cNvSpPr>
            <a:spLocks noGrp="1"/>
          </p:cNvSpPr>
          <p:nvPr>
            <p:ph type="pic" sz="quarter" idx="25"/>
          </p:nvPr>
        </p:nvSpPr>
        <p:spPr>
          <a:xfrm>
            <a:off x="769558" y="1888316"/>
            <a:ext cx="2130552" cy="3703693"/>
          </a:xfrm>
          <a:prstGeom prst="rect">
            <a:avLst/>
          </a:prstGeom>
        </p:spPr>
        <p:txBody>
          <a:bodyPr/>
          <a:lstStyle/>
          <a:p>
            <a:endParaRPr lang="id-ID" dirty="0"/>
          </a:p>
        </p:txBody>
      </p:sp>
    </p:spTree>
    <p:extLst>
      <p:ext uri="{BB962C8B-B14F-4D97-AF65-F5344CB8AC3E}">
        <p14:creationId xmlns:p14="http://schemas.microsoft.com/office/powerpoint/2010/main" val="332566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16F05-A809-4724-8050-A0CF3EEF964C}"/>
              </a:ext>
            </a:extLst>
          </p:cNvPr>
          <p:cNvSpPr/>
          <p:nvPr userDrawn="1"/>
        </p:nvSpPr>
        <p:spPr>
          <a:xfrm>
            <a:off x="0" y="0"/>
            <a:ext cx="1219199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34321"/>
      </p:ext>
    </p:extLst>
  </p:cSld>
  <p:clrMap bg1="lt1" tx1="dk1" bg2="lt2" tx2="dk2" accent1="accent1" accent2="accent2" accent3="accent3" accent4="accent4" accent5="accent5" accent6="accent6" hlink="hlink" folHlink="folHlink"/>
  <p:sldLayoutIdLst>
    <p:sldLayoutId id="2147483785" r:id="rId1"/>
    <p:sldLayoutId id="2147483865" r:id="rId2"/>
    <p:sldLayoutId id="2147483853" r:id="rId3"/>
    <p:sldLayoutId id="2147483866" r:id="rId4"/>
    <p:sldLayoutId id="2147483867" r:id="rId5"/>
    <p:sldLayoutId id="2147483868" r:id="rId6"/>
    <p:sldLayoutId id="2147483869" r:id="rId7"/>
    <p:sldLayoutId id="2147483870" r:id="rId8"/>
    <p:sldLayoutId id="2147483871" r:id="rId9"/>
    <p:sldLayoutId id="2147483798" r:id="rId10"/>
    <p:sldLayoutId id="2147483736"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80" userDrawn="1">
          <p15:clr>
            <a:srgbClr val="F26B43"/>
          </p15:clr>
        </p15:guide>
        <p15:guide id="2" pos="240" userDrawn="1">
          <p15:clr>
            <a:srgbClr val="F26B43"/>
          </p15:clr>
        </p15:guide>
        <p15:guide id="3" pos="2664" userDrawn="1">
          <p15:clr>
            <a:srgbClr val="F26B43"/>
          </p15:clr>
        </p15:guide>
        <p15:guide id="4" pos="5016" userDrawn="1">
          <p15:clr>
            <a:srgbClr val="F26B43"/>
          </p15:clr>
        </p15:guide>
        <p15:guide id="5" pos="7440" userDrawn="1">
          <p15:clr>
            <a:srgbClr val="F26B43"/>
          </p15:clr>
        </p15:guide>
        <p15:guide id="6" orient="horz" pos="2808" userDrawn="1">
          <p15:clr>
            <a:srgbClr val="F26B43"/>
          </p15:clr>
        </p15:guide>
        <p15:guide id="7" orient="horz" pos="1512" userDrawn="1">
          <p15:clr>
            <a:srgbClr val="F26B43"/>
          </p15:clr>
        </p15:guide>
        <p15:guide id="8"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alphaModFix amt="42000"/>
            <a:extLst>
              <a:ext uri="{28A0092B-C50C-407E-A947-70E740481C1C}">
                <a14:useLocalDpi xmlns:a14="http://schemas.microsoft.com/office/drawing/2010/main" val="0"/>
              </a:ext>
            </a:extLst>
          </a:blip>
          <a:srcRect t="7802" b="7802"/>
          <a:stretch>
            <a:fillRect/>
          </a:stretch>
        </p:blipFill>
        <p:spPr>
          <a:xfrm>
            <a:off x="0" y="0"/>
            <a:ext cx="12192000" cy="6858000"/>
          </a:xfrm>
          <a:gradFill>
            <a:gsLst>
              <a:gs pos="100000">
                <a:srgbClr val="00477F"/>
              </a:gs>
              <a:gs pos="0">
                <a:srgbClr val="00A1E2"/>
              </a:gs>
            </a:gsLst>
            <a:lin ang="0" scaled="0"/>
          </a:gradFill>
        </p:spPr>
      </p:pic>
      <p:sp>
        <p:nvSpPr>
          <p:cNvPr id="6" name="TextBox 5">
            <a:extLst>
              <a:ext uri="{FF2B5EF4-FFF2-40B4-BE49-F238E27FC236}">
                <a16:creationId xmlns:a16="http://schemas.microsoft.com/office/drawing/2014/main" id="{721BC0E9-D5C0-4A0A-8024-E0507E31D34C}"/>
              </a:ext>
            </a:extLst>
          </p:cNvPr>
          <p:cNvSpPr txBox="1"/>
          <p:nvPr/>
        </p:nvSpPr>
        <p:spPr>
          <a:xfrm>
            <a:off x="1870397" y="2997549"/>
            <a:ext cx="8451207" cy="1015663"/>
          </a:xfrm>
          <a:prstGeom prst="rect">
            <a:avLst/>
          </a:prstGeom>
          <a:noFill/>
        </p:spPr>
        <p:txBody>
          <a:bodyPr wrap="square" rtlCol="0">
            <a:spAutoFit/>
          </a:bodyPr>
          <a:lstStyle/>
          <a:p>
            <a:pPr algn="ctr"/>
            <a:r>
              <a:rPr lang="en-US" sz="6000" b="1" spc="300" dirty="0">
                <a:solidFill>
                  <a:schemeClr val="bg1"/>
                </a:solidFill>
                <a:latin typeface="Verdana" charset="0"/>
                <a:ea typeface="Verdana" charset="0"/>
                <a:cs typeface="Verdana" charset="0"/>
              </a:rPr>
              <a:t>YOUR TITLE HERE</a:t>
            </a:r>
          </a:p>
        </p:txBody>
      </p:sp>
      <p:sp>
        <p:nvSpPr>
          <p:cNvPr id="12" name="TextBox 11">
            <a:extLst>
              <a:ext uri="{FF2B5EF4-FFF2-40B4-BE49-F238E27FC236}">
                <a16:creationId xmlns:a16="http://schemas.microsoft.com/office/drawing/2014/main" id="{0D615B9A-B94C-4A38-9A18-3B92AC480C8A}"/>
              </a:ext>
            </a:extLst>
          </p:cNvPr>
          <p:cNvSpPr txBox="1"/>
          <p:nvPr/>
        </p:nvSpPr>
        <p:spPr>
          <a:xfrm>
            <a:off x="3978166" y="6169223"/>
            <a:ext cx="4235668" cy="307777"/>
          </a:xfrm>
          <a:prstGeom prst="rect">
            <a:avLst/>
          </a:prstGeom>
          <a:noFill/>
        </p:spPr>
        <p:txBody>
          <a:bodyPr wrap="square" rtlCol="0">
            <a:spAutoFit/>
          </a:bodyPr>
          <a:lstStyle/>
          <a:p>
            <a:pPr algn="ctr"/>
            <a:r>
              <a:rPr lang="en-US" sz="1400" b="1" spc="600" dirty="0">
                <a:solidFill>
                  <a:schemeClr val="bg1"/>
                </a:solidFill>
                <a:latin typeface="Calibri" charset="0"/>
                <a:ea typeface="Calibri" charset="0"/>
                <a:cs typeface="Calibri" charset="0"/>
              </a:rPr>
              <a:t>WWW.YOURWEBSITE.COM</a:t>
            </a:r>
          </a:p>
        </p:txBody>
      </p:sp>
    </p:spTree>
    <p:extLst>
      <p:ext uri="{BB962C8B-B14F-4D97-AF65-F5344CB8AC3E}">
        <p14:creationId xmlns:p14="http://schemas.microsoft.com/office/powerpoint/2010/main" val="346790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3129E6C-7F12-4616-AC11-BD8499D2D60C}"/>
              </a:ext>
            </a:extLst>
          </p:cNvPr>
          <p:cNvGrpSpPr/>
          <p:nvPr/>
        </p:nvGrpSpPr>
        <p:grpSpPr>
          <a:xfrm>
            <a:off x="322775" y="0"/>
            <a:ext cx="858762" cy="1080371"/>
            <a:chOff x="322775" y="0"/>
            <a:chExt cx="858762" cy="1080371"/>
          </a:xfrm>
        </p:grpSpPr>
        <p:sp>
          <p:nvSpPr>
            <p:cNvPr id="32" name="Rectangle 31">
              <a:extLst>
                <a:ext uri="{FF2B5EF4-FFF2-40B4-BE49-F238E27FC236}">
                  <a16:creationId xmlns:a16="http://schemas.microsoft.com/office/drawing/2014/main" id="{C61EBC6B-F475-4F97-8786-B37CF0EDA49E}"/>
                </a:ext>
              </a:extLst>
            </p:cNvPr>
            <p:cNvSpPr/>
            <p:nvPr/>
          </p:nvSpPr>
          <p:spPr>
            <a:xfrm>
              <a:off x="365125" y="0"/>
              <a:ext cx="740664" cy="1080371"/>
            </a:xfrm>
            <a:prstGeom prst="rect">
              <a:avLst/>
            </a:prstGeom>
            <a:solidFill>
              <a:srgbClr val="65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a:endParaRPr>
            </a:p>
          </p:txBody>
        </p:sp>
        <p:sp>
          <p:nvSpPr>
            <p:cNvPr id="33" name="TextBox 32">
              <a:extLst>
                <a:ext uri="{FF2B5EF4-FFF2-40B4-BE49-F238E27FC236}">
                  <a16:creationId xmlns:a16="http://schemas.microsoft.com/office/drawing/2014/main" id="{AB5DB352-43E5-44F1-9357-A09E8AB1C89E}"/>
                </a:ext>
              </a:extLst>
            </p:cNvPr>
            <p:cNvSpPr txBox="1"/>
            <p:nvPr/>
          </p:nvSpPr>
          <p:spPr>
            <a:xfrm>
              <a:off x="322775" y="450928"/>
              <a:ext cx="858762" cy="523220"/>
            </a:xfrm>
            <a:prstGeom prst="rect">
              <a:avLst/>
            </a:prstGeom>
            <a:noFill/>
          </p:spPr>
          <p:txBody>
            <a:bodyPr wrap="square" rtlCol="0">
              <a:spAutoFit/>
            </a:bodyPr>
            <a:lstStyle/>
            <a:p>
              <a:pPr algn="ctr"/>
              <a:r>
                <a:rPr lang="en-US" sz="2800" b="1" spc="300" dirty="0">
                  <a:solidFill>
                    <a:schemeClr val="tx2">
                      <a:lumMod val="85000"/>
                      <a:lumOff val="15000"/>
                    </a:schemeClr>
                  </a:solidFill>
                  <a:latin typeface="Verdana" charset="0"/>
                  <a:ea typeface="Verdana" charset="0"/>
                  <a:cs typeface="Verdana" charset="0"/>
                </a:rPr>
                <a:t>10</a:t>
              </a:r>
            </a:p>
          </p:txBody>
        </p:sp>
      </p:grpSp>
      <p:grpSp>
        <p:nvGrpSpPr>
          <p:cNvPr id="34" name="Group 33"/>
          <p:cNvGrpSpPr/>
          <p:nvPr/>
        </p:nvGrpSpPr>
        <p:grpSpPr>
          <a:xfrm>
            <a:off x="537781" y="3916057"/>
            <a:ext cx="7610503" cy="648862"/>
            <a:chOff x="711886" y="3529592"/>
            <a:chExt cx="7224962" cy="901913"/>
          </a:xfrm>
        </p:grpSpPr>
        <p:sp>
          <p:nvSpPr>
            <p:cNvPr id="35" name="Arrow: Chevron 6">
              <a:extLst>
                <a:ext uri="{FF2B5EF4-FFF2-40B4-BE49-F238E27FC236}">
                  <a16:creationId xmlns:a16="http://schemas.microsoft.com/office/drawing/2014/main" id="{74B20DEE-8742-4E8A-B9AC-F789305AF8B7}"/>
                </a:ext>
              </a:extLst>
            </p:cNvPr>
            <p:cNvSpPr/>
            <p:nvPr/>
          </p:nvSpPr>
          <p:spPr>
            <a:xfrm>
              <a:off x="711886" y="3564659"/>
              <a:ext cx="1879796" cy="815926"/>
            </a:xfrm>
            <a:prstGeom prst="chevron">
              <a:avLst>
                <a:gd name="adj" fmla="val 48276"/>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6" name="Arrow: Chevron 7">
              <a:extLst>
                <a:ext uri="{FF2B5EF4-FFF2-40B4-BE49-F238E27FC236}">
                  <a16:creationId xmlns:a16="http://schemas.microsoft.com/office/drawing/2014/main" id="{7D080B65-455C-4F00-90F1-C886033973AB}"/>
                </a:ext>
              </a:extLst>
            </p:cNvPr>
            <p:cNvSpPr/>
            <p:nvPr/>
          </p:nvSpPr>
          <p:spPr>
            <a:xfrm>
              <a:off x="2493608" y="3564659"/>
              <a:ext cx="1879796" cy="815926"/>
            </a:xfrm>
            <a:prstGeom prst="chevron">
              <a:avLst>
                <a:gd name="adj" fmla="val 48276"/>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7" name="Arrow: Chevron 8">
              <a:extLst>
                <a:ext uri="{FF2B5EF4-FFF2-40B4-BE49-F238E27FC236}">
                  <a16:creationId xmlns:a16="http://schemas.microsoft.com/office/drawing/2014/main" id="{BBA69E60-724D-4B78-B173-4C48AE8EC427}"/>
                </a:ext>
              </a:extLst>
            </p:cNvPr>
            <p:cNvSpPr/>
            <p:nvPr/>
          </p:nvSpPr>
          <p:spPr>
            <a:xfrm>
              <a:off x="4275330" y="3564659"/>
              <a:ext cx="1879796" cy="815926"/>
            </a:xfrm>
            <a:prstGeom prst="chevron">
              <a:avLst>
                <a:gd name="adj" fmla="val 48276"/>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Arrow: Chevron 9">
              <a:extLst>
                <a:ext uri="{FF2B5EF4-FFF2-40B4-BE49-F238E27FC236}">
                  <a16:creationId xmlns:a16="http://schemas.microsoft.com/office/drawing/2014/main" id="{35953B2D-B579-4A77-852B-DE7C34EA8D07}"/>
                </a:ext>
              </a:extLst>
            </p:cNvPr>
            <p:cNvSpPr/>
            <p:nvPr/>
          </p:nvSpPr>
          <p:spPr>
            <a:xfrm>
              <a:off x="6057052" y="3564659"/>
              <a:ext cx="1879796" cy="815926"/>
            </a:xfrm>
            <a:prstGeom prst="chevron">
              <a:avLst>
                <a:gd name="adj" fmla="val 482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9" name="TextBox 38">
              <a:extLst>
                <a:ext uri="{FF2B5EF4-FFF2-40B4-BE49-F238E27FC236}">
                  <a16:creationId xmlns:a16="http://schemas.microsoft.com/office/drawing/2014/main" id="{E2BC1A09-0E7D-4EE6-8267-9579FFA03117}"/>
                </a:ext>
              </a:extLst>
            </p:cNvPr>
            <p:cNvSpPr txBox="1"/>
            <p:nvPr/>
          </p:nvSpPr>
          <p:spPr>
            <a:xfrm>
              <a:off x="1179354" y="3533111"/>
              <a:ext cx="944861" cy="898394"/>
            </a:xfrm>
            <a:prstGeom prst="rect">
              <a:avLst/>
            </a:prstGeom>
            <a:noFill/>
          </p:spPr>
          <p:txBody>
            <a:bodyPr wrap="square" rtlCol="0">
              <a:spAutoFit/>
            </a:bodyPr>
            <a:lstStyle/>
            <a:p>
              <a:pPr algn="ctr"/>
              <a:r>
                <a:rPr lang="en-US" sz="3600" b="1" dirty="0">
                  <a:solidFill>
                    <a:schemeClr val="tx2">
                      <a:lumMod val="65000"/>
                      <a:lumOff val="35000"/>
                    </a:schemeClr>
                  </a:solidFill>
                  <a:latin typeface="Verdana" charset="0"/>
                  <a:ea typeface="Verdana" charset="0"/>
                  <a:cs typeface="Verdana" charset="0"/>
                </a:rPr>
                <a:t>01</a:t>
              </a:r>
            </a:p>
          </p:txBody>
        </p:sp>
        <p:sp>
          <p:nvSpPr>
            <p:cNvPr id="40" name="TextBox 39">
              <a:extLst>
                <a:ext uri="{FF2B5EF4-FFF2-40B4-BE49-F238E27FC236}">
                  <a16:creationId xmlns:a16="http://schemas.microsoft.com/office/drawing/2014/main" id="{B7DC540B-5378-4A19-8BBC-04B12EFE7125}"/>
                </a:ext>
              </a:extLst>
            </p:cNvPr>
            <p:cNvSpPr txBox="1"/>
            <p:nvPr/>
          </p:nvSpPr>
          <p:spPr>
            <a:xfrm>
              <a:off x="2961075" y="3533111"/>
              <a:ext cx="944861" cy="898393"/>
            </a:xfrm>
            <a:prstGeom prst="rect">
              <a:avLst/>
            </a:prstGeom>
            <a:noFill/>
          </p:spPr>
          <p:txBody>
            <a:bodyPr wrap="square" rtlCol="0">
              <a:spAutoFit/>
            </a:bodyPr>
            <a:lstStyle/>
            <a:p>
              <a:pPr algn="ctr"/>
              <a:r>
                <a:rPr lang="en-US" sz="3600" b="1" dirty="0">
                  <a:solidFill>
                    <a:schemeClr val="tx2">
                      <a:lumMod val="65000"/>
                      <a:lumOff val="35000"/>
                    </a:schemeClr>
                  </a:solidFill>
                  <a:latin typeface="Verdana" charset="0"/>
                  <a:ea typeface="Verdana" charset="0"/>
                  <a:cs typeface="Verdana" charset="0"/>
                </a:rPr>
                <a:t>02</a:t>
              </a:r>
            </a:p>
          </p:txBody>
        </p:sp>
        <p:sp>
          <p:nvSpPr>
            <p:cNvPr id="41" name="TextBox 40">
              <a:extLst>
                <a:ext uri="{FF2B5EF4-FFF2-40B4-BE49-F238E27FC236}">
                  <a16:creationId xmlns:a16="http://schemas.microsoft.com/office/drawing/2014/main" id="{D7F8CEAE-53BB-4620-80C5-B677370CECEA}"/>
                </a:ext>
              </a:extLst>
            </p:cNvPr>
            <p:cNvSpPr txBox="1"/>
            <p:nvPr/>
          </p:nvSpPr>
          <p:spPr>
            <a:xfrm>
              <a:off x="4742797" y="3533111"/>
              <a:ext cx="944861" cy="898393"/>
            </a:xfrm>
            <a:prstGeom prst="rect">
              <a:avLst/>
            </a:prstGeom>
            <a:noFill/>
          </p:spPr>
          <p:txBody>
            <a:bodyPr wrap="square" rtlCol="0">
              <a:spAutoFit/>
            </a:bodyPr>
            <a:lstStyle/>
            <a:p>
              <a:pPr algn="ctr"/>
              <a:r>
                <a:rPr lang="en-US" sz="3600" b="1" dirty="0">
                  <a:solidFill>
                    <a:schemeClr val="tx2">
                      <a:lumMod val="65000"/>
                      <a:lumOff val="35000"/>
                    </a:schemeClr>
                  </a:solidFill>
                  <a:latin typeface="Verdana" charset="0"/>
                  <a:ea typeface="Verdana" charset="0"/>
                  <a:cs typeface="Verdana" charset="0"/>
                </a:rPr>
                <a:t>03</a:t>
              </a:r>
            </a:p>
          </p:txBody>
        </p:sp>
        <p:sp>
          <p:nvSpPr>
            <p:cNvPr id="42" name="TextBox 41">
              <a:extLst>
                <a:ext uri="{FF2B5EF4-FFF2-40B4-BE49-F238E27FC236}">
                  <a16:creationId xmlns:a16="http://schemas.microsoft.com/office/drawing/2014/main" id="{89C7F7BF-7F4B-412D-805E-D8F5EB7196CE}"/>
                </a:ext>
              </a:extLst>
            </p:cNvPr>
            <p:cNvSpPr txBox="1"/>
            <p:nvPr/>
          </p:nvSpPr>
          <p:spPr>
            <a:xfrm>
              <a:off x="6524519" y="3529592"/>
              <a:ext cx="944861" cy="898394"/>
            </a:xfrm>
            <a:prstGeom prst="rect">
              <a:avLst/>
            </a:prstGeom>
            <a:noFill/>
          </p:spPr>
          <p:txBody>
            <a:bodyPr wrap="square" rtlCol="0">
              <a:spAutoFit/>
            </a:bodyPr>
            <a:lstStyle/>
            <a:p>
              <a:pPr algn="ctr"/>
              <a:r>
                <a:rPr lang="en-US" sz="3600" b="1" dirty="0">
                  <a:solidFill>
                    <a:schemeClr val="bg1"/>
                  </a:solidFill>
                  <a:latin typeface="Verdana" charset="0"/>
                  <a:ea typeface="Verdana" charset="0"/>
                  <a:cs typeface="Verdana" charset="0"/>
                </a:rPr>
                <a:t>04</a:t>
              </a:r>
            </a:p>
          </p:txBody>
        </p:sp>
      </p:grpSp>
      <p:cxnSp>
        <p:nvCxnSpPr>
          <p:cNvPr id="43" name="Straight Arrow Connector 42">
            <a:extLst>
              <a:ext uri="{FF2B5EF4-FFF2-40B4-BE49-F238E27FC236}">
                <a16:creationId xmlns:a16="http://schemas.microsoft.com/office/drawing/2014/main" id="{5EA67E9E-507B-4B2C-8A4D-6689A9DB1F13}"/>
              </a:ext>
            </a:extLst>
          </p:cNvPr>
          <p:cNvCxnSpPr/>
          <p:nvPr/>
        </p:nvCxnSpPr>
        <p:spPr>
          <a:xfrm>
            <a:off x="951042" y="2984954"/>
            <a:ext cx="0" cy="888092"/>
          </a:xfrm>
          <a:prstGeom prst="straightConnector1">
            <a:avLst/>
          </a:prstGeom>
          <a:ln>
            <a:solidFill>
              <a:schemeClr val="tx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E8E7C57-80A5-47B0-9EB1-A66EAB152B54}"/>
              </a:ext>
            </a:extLst>
          </p:cNvPr>
          <p:cNvCxnSpPr/>
          <p:nvPr/>
        </p:nvCxnSpPr>
        <p:spPr>
          <a:xfrm>
            <a:off x="5216301" y="2984954"/>
            <a:ext cx="0" cy="888092"/>
          </a:xfrm>
          <a:prstGeom prst="straightConnector1">
            <a:avLst/>
          </a:prstGeom>
          <a:ln>
            <a:solidFill>
              <a:schemeClr val="tx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1FDC74-4286-47B0-8398-780A5905B98F}"/>
              </a:ext>
            </a:extLst>
          </p:cNvPr>
          <p:cNvCxnSpPr/>
          <p:nvPr/>
        </p:nvCxnSpPr>
        <p:spPr>
          <a:xfrm flipV="1">
            <a:off x="3413581" y="4608297"/>
            <a:ext cx="0" cy="888092"/>
          </a:xfrm>
          <a:prstGeom prst="straightConnector1">
            <a:avLst/>
          </a:prstGeom>
          <a:ln>
            <a:solidFill>
              <a:schemeClr val="tx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3F40940-8B03-45AF-A23E-59883237CB95}"/>
              </a:ext>
            </a:extLst>
          </p:cNvPr>
          <p:cNvCxnSpPr/>
          <p:nvPr/>
        </p:nvCxnSpPr>
        <p:spPr>
          <a:xfrm flipV="1">
            <a:off x="7321436" y="4608297"/>
            <a:ext cx="0" cy="888092"/>
          </a:xfrm>
          <a:prstGeom prst="straightConnector1">
            <a:avLst/>
          </a:prstGeom>
          <a:ln>
            <a:solidFill>
              <a:schemeClr val="tx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199B92-AD50-416A-8C63-FFC76DECFDCC}"/>
              </a:ext>
            </a:extLst>
          </p:cNvPr>
          <p:cNvSpPr txBox="1"/>
          <p:nvPr/>
        </p:nvSpPr>
        <p:spPr>
          <a:xfrm>
            <a:off x="1080092" y="2840096"/>
            <a:ext cx="2712365" cy="461665"/>
          </a:xfrm>
          <a:prstGeom prst="rect">
            <a:avLst/>
          </a:prstGeom>
          <a:noFill/>
        </p:spPr>
        <p:txBody>
          <a:bodyPr wrap="square" rtlCol="0">
            <a:spAutoFit/>
          </a:bodyPr>
          <a:lstStyle/>
          <a:p>
            <a:r>
              <a:rPr lang="en-US" sz="2400" b="1" dirty="0">
                <a:solidFill>
                  <a:schemeClr val="tx2">
                    <a:lumMod val="65000"/>
                    <a:lumOff val="35000"/>
                  </a:schemeClr>
                </a:solidFill>
                <a:latin typeface="Roboto" panose="02000000000000000000"/>
                <a:ea typeface="Roboto" panose="02000000000000000000" pitchFamily="2" charset="0"/>
                <a:cs typeface="Times Sans Serif" panose="02020603050405020304" pitchFamily="18" charset="0"/>
              </a:rPr>
              <a:t>IT Development</a:t>
            </a:r>
          </a:p>
        </p:txBody>
      </p:sp>
      <p:sp>
        <p:nvSpPr>
          <p:cNvPr id="48" name="7 CuadroTexto">
            <a:extLst>
              <a:ext uri="{FF2B5EF4-FFF2-40B4-BE49-F238E27FC236}">
                <a16:creationId xmlns:a16="http://schemas.microsoft.com/office/drawing/2014/main" id="{63C3CBE6-85BA-4241-A55A-9CC34798ED7D}"/>
              </a:ext>
            </a:extLst>
          </p:cNvPr>
          <p:cNvSpPr txBox="1"/>
          <p:nvPr/>
        </p:nvSpPr>
        <p:spPr>
          <a:xfrm>
            <a:off x="1132922" y="3233134"/>
            <a:ext cx="2712365" cy="480131"/>
          </a:xfrm>
          <a:prstGeom prst="rect">
            <a:avLst/>
          </a:prstGeom>
          <a:noFill/>
        </p:spPr>
        <p:txBody>
          <a:bodyPr wrap="square">
            <a:spAutoFit/>
          </a:bodyPr>
          <a:lstStyle/>
          <a:p>
            <a:pPr>
              <a:lnSpc>
                <a:spcPct val="90000"/>
              </a:lnSpc>
              <a:defRPr/>
            </a:pPr>
            <a:r>
              <a:rPr lang="en-US" sz="1400" dirty="0">
                <a:solidFill>
                  <a:schemeClr val="bg1">
                    <a:lumMod val="50000"/>
                  </a:schemeClr>
                </a:solidFill>
                <a:latin typeface="Calibri" charset="0"/>
                <a:ea typeface="Calibri" charset="0"/>
                <a:cs typeface="Calibri" charset="0"/>
              </a:rPr>
              <a:t>Explain the need, value and benefits.</a:t>
            </a:r>
          </a:p>
        </p:txBody>
      </p:sp>
      <p:sp>
        <p:nvSpPr>
          <p:cNvPr id="49" name="TextBox 48">
            <a:extLst>
              <a:ext uri="{FF2B5EF4-FFF2-40B4-BE49-F238E27FC236}">
                <a16:creationId xmlns:a16="http://schemas.microsoft.com/office/drawing/2014/main" id="{39A34672-9CFD-413F-8D66-EF06498F4B30}"/>
              </a:ext>
            </a:extLst>
          </p:cNvPr>
          <p:cNvSpPr txBox="1"/>
          <p:nvPr/>
        </p:nvSpPr>
        <p:spPr>
          <a:xfrm>
            <a:off x="5269131" y="2809516"/>
            <a:ext cx="2712365" cy="461665"/>
          </a:xfrm>
          <a:prstGeom prst="rect">
            <a:avLst/>
          </a:prstGeom>
          <a:noFill/>
        </p:spPr>
        <p:txBody>
          <a:bodyPr wrap="square" rtlCol="0">
            <a:spAutoFit/>
          </a:bodyPr>
          <a:lstStyle/>
          <a:p>
            <a:r>
              <a:rPr lang="en-US" sz="2400" b="1" dirty="0">
                <a:solidFill>
                  <a:schemeClr val="tx2">
                    <a:lumMod val="65000"/>
                    <a:lumOff val="35000"/>
                  </a:schemeClr>
                </a:solidFill>
                <a:latin typeface="Roboto" panose="02000000000000000000"/>
                <a:ea typeface="Roboto" panose="02000000000000000000" pitchFamily="2" charset="0"/>
                <a:cs typeface="Times Sans Serif" panose="02020603050405020304" pitchFamily="18" charset="0"/>
              </a:rPr>
              <a:t>Advertising</a:t>
            </a:r>
          </a:p>
        </p:txBody>
      </p:sp>
      <p:sp>
        <p:nvSpPr>
          <p:cNvPr id="50" name="7 CuadroTexto">
            <a:extLst>
              <a:ext uri="{FF2B5EF4-FFF2-40B4-BE49-F238E27FC236}">
                <a16:creationId xmlns:a16="http://schemas.microsoft.com/office/drawing/2014/main" id="{9A3D563E-2984-4326-B315-8EA8371680B9}"/>
              </a:ext>
            </a:extLst>
          </p:cNvPr>
          <p:cNvSpPr txBox="1"/>
          <p:nvPr/>
        </p:nvSpPr>
        <p:spPr>
          <a:xfrm>
            <a:off x="5219296" y="3239691"/>
            <a:ext cx="2712365" cy="480131"/>
          </a:xfrm>
          <a:prstGeom prst="rect">
            <a:avLst/>
          </a:prstGeom>
          <a:noFill/>
        </p:spPr>
        <p:txBody>
          <a:bodyPr wrap="square">
            <a:spAutoFit/>
          </a:bodyPr>
          <a:lstStyle/>
          <a:p>
            <a:pPr>
              <a:lnSpc>
                <a:spcPct val="90000"/>
              </a:lnSpc>
              <a:defRPr/>
            </a:pPr>
            <a:r>
              <a:rPr lang="en-US" sz="1400" dirty="0">
                <a:solidFill>
                  <a:schemeClr val="bg1">
                    <a:lumMod val="50000"/>
                  </a:schemeClr>
                </a:solidFill>
                <a:latin typeface="Calibri" charset="0"/>
                <a:ea typeface="Calibri" charset="0"/>
                <a:cs typeface="Calibri" charset="0"/>
              </a:rPr>
              <a:t>Provide details of the campaign, focus, benefits and expected ROI.</a:t>
            </a:r>
          </a:p>
        </p:txBody>
      </p:sp>
      <p:sp>
        <p:nvSpPr>
          <p:cNvPr id="51" name="TextBox 50">
            <a:extLst>
              <a:ext uri="{FF2B5EF4-FFF2-40B4-BE49-F238E27FC236}">
                <a16:creationId xmlns:a16="http://schemas.microsoft.com/office/drawing/2014/main" id="{98F9BC72-5E2C-4FFC-BD19-752C8EF78BC8}"/>
              </a:ext>
            </a:extLst>
          </p:cNvPr>
          <p:cNvSpPr txBox="1"/>
          <p:nvPr/>
        </p:nvSpPr>
        <p:spPr>
          <a:xfrm>
            <a:off x="537781" y="4699595"/>
            <a:ext cx="2712365" cy="461665"/>
          </a:xfrm>
          <a:prstGeom prst="rect">
            <a:avLst/>
          </a:prstGeom>
          <a:noFill/>
        </p:spPr>
        <p:txBody>
          <a:bodyPr wrap="square" rtlCol="0">
            <a:spAutoFit/>
          </a:bodyPr>
          <a:lstStyle/>
          <a:p>
            <a:pPr algn="r"/>
            <a:r>
              <a:rPr lang="en-US" sz="2400" b="1" dirty="0">
                <a:solidFill>
                  <a:schemeClr val="tx2">
                    <a:lumMod val="65000"/>
                    <a:lumOff val="35000"/>
                  </a:schemeClr>
                </a:solidFill>
                <a:latin typeface="Roboto" panose="02000000000000000000"/>
                <a:ea typeface="Roboto" panose="02000000000000000000" pitchFamily="2" charset="0"/>
                <a:cs typeface="Times Sans Serif" panose="02020603050405020304" pitchFamily="18" charset="0"/>
              </a:rPr>
              <a:t>Website Upgrade</a:t>
            </a:r>
          </a:p>
        </p:txBody>
      </p:sp>
      <p:sp>
        <p:nvSpPr>
          <p:cNvPr id="52" name="7 CuadroTexto">
            <a:extLst>
              <a:ext uri="{FF2B5EF4-FFF2-40B4-BE49-F238E27FC236}">
                <a16:creationId xmlns:a16="http://schemas.microsoft.com/office/drawing/2014/main" id="{60507ED9-9705-4F6B-8BF4-8F619FC8E427}"/>
              </a:ext>
            </a:extLst>
          </p:cNvPr>
          <p:cNvSpPr txBox="1"/>
          <p:nvPr/>
        </p:nvSpPr>
        <p:spPr>
          <a:xfrm>
            <a:off x="537781" y="5052345"/>
            <a:ext cx="2712365" cy="674031"/>
          </a:xfrm>
          <a:prstGeom prst="rect">
            <a:avLst/>
          </a:prstGeom>
          <a:noFill/>
        </p:spPr>
        <p:txBody>
          <a:bodyPr wrap="square">
            <a:spAutoFit/>
          </a:bodyPr>
          <a:lstStyle/>
          <a:p>
            <a:pPr algn="r">
              <a:lnSpc>
                <a:spcPct val="90000"/>
              </a:lnSpc>
              <a:defRPr/>
            </a:pPr>
            <a:r>
              <a:rPr lang="en-US" sz="1400" dirty="0">
                <a:solidFill>
                  <a:schemeClr val="bg1">
                    <a:lumMod val="50000"/>
                  </a:schemeClr>
                </a:solidFill>
                <a:latin typeface="Calibri" charset="0"/>
                <a:ea typeface="Calibri" charset="0"/>
                <a:cs typeface="Calibri" charset="0"/>
              </a:rPr>
              <a:t>Provide details, why upgrade is needed and benefits related to ROI</a:t>
            </a:r>
          </a:p>
        </p:txBody>
      </p:sp>
      <p:sp>
        <p:nvSpPr>
          <p:cNvPr id="53" name="TextBox 52">
            <a:extLst>
              <a:ext uri="{FF2B5EF4-FFF2-40B4-BE49-F238E27FC236}">
                <a16:creationId xmlns:a16="http://schemas.microsoft.com/office/drawing/2014/main" id="{07DB6517-3899-4271-99D4-35D909CD58EA}"/>
              </a:ext>
            </a:extLst>
          </p:cNvPr>
          <p:cNvSpPr txBox="1"/>
          <p:nvPr/>
        </p:nvSpPr>
        <p:spPr>
          <a:xfrm>
            <a:off x="4394686" y="4699595"/>
            <a:ext cx="2712365" cy="461665"/>
          </a:xfrm>
          <a:prstGeom prst="rect">
            <a:avLst/>
          </a:prstGeom>
          <a:noFill/>
        </p:spPr>
        <p:txBody>
          <a:bodyPr wrap="square" rtlCol="0">
            <a:spAutoFit/>
          </a:bodyPr>
          <a:lstStyle/>
          <a:p>
            <a:pPr algn="r"/>
            <a:r>
              <a:rPr lang="en-US" sz="2400" b="1" dirty="0">
                <a:solidFill>
                  <a:schemeClr val="tx2">
                    <a:lumMod val="65000"/>
                    <a:lumOff val="35000"/>
                  </a:schemeClr>
                </a:solidFill>
                <a:latin typeface="Roboto" panose="02000000000000000000"/>
                <a:ea typeface="Roboto" panose="02000000000000000000" pitchFamily="2" charset="0"/>
                <a:cs typeface="Times Sans Serif" panose="02020603050405020304" pitchFamily="18" charset="0"/>
              </a:rPr>
              <a:t>Hire New Staff</a:t>
            </a:r>
          </a:p>
        </p:txBody>
      </p:sp>
      <p:sp>
        <p:nvSpPr>
          <p:cNvPr id="54" name="7 CuadroTexto">
            <a:extLst>
              <a:ext uri="{FF2B5EF4-FFF2-40B4-BE49-F238E27FC236}">
                <a16:creationId xmlns:a16="http://schemas.microsoft.com/office/drawing/2014/main" id="{4FAC4A41-B411-4FC8-ABC8-303BAEE666AE}"/>
              </a:ext>
            </a:extLst>
          </p:cNvPr>
          <p:cNvSpPr txBox="1"/>
          <p:nvPr/>
        </p:nvSpPr>
        <p:spPr>
          <a:xfrm>
            <a:off x="4394686" y="5052343"/>
            <a:ext cx="2712365" cy="867930"/>
          </a:xfrm>
          <a:prstGeom prst="rect">
            <a:avLst/>
          </a:prstGeom>
          <a:noFill/>
        </p:spPr>
        <p:txBody>
          <a:bodyPr wrap="square">
            <a:spAutoFit/>
          </a:bodyPr>
          <a:lstStyle/>
          <a:p>
            <a:pPr algn="r">
              <a:lnSpc>
                <a:spcPct val="90000"/>
              </a:lnSpc>
              <a:defRPr/>
            </a:pPr>
            <a:r>
              <a:rPr lang="en-US" sz="1400" dirty="0">
                <a:solidFill>
                  <a:schemeClr val="bg1">
                    <a:lumMod val="50000"/>
                  </a:schemeClr>
                </a:solidFill>
                <a:latin typeface="Calibri" charset="0"/>
                <a:ea typeface="Calibri" charset="0"/>
                <a:cs typeface="Calibri" charset="0"/>
              </a:rPr>
              <a:t>Make the case for need to hire additional staff and how this will contribute to the growth and bottom line</a:t>
            </a:r>
          </a:p>
        </p:txBody>
      </p:sp>
      <p:sp>
        <p:nvSpPr>
          <p:cNvPr id="55" name="TextBox 54">
            <a:extLst>
              <a:ext uri="{FF2B5EF4-FFF2-40B4-BE49-F238E27FC236}">
                <a16:creationId xmlns:a16="http://schemas.microsoft.com/office/drawing/2014/main" id="{6305439E-9503-4F75-8F4E-014F956BFB02}"/>
              </a:ext>
            </a:extLst>
          </p:cNvPr>
          <p:cNvSpPr txBox="1"/>
          <p:nvPr/>
        </p:nvSpPr>
        <p:spPr>
          <a:xfrm>
            <a:off x="1006967" y="405739"/>
            <a:ext cx="6775438" cy="707886"/>
          </a:xfrm>
          <a:prstGeom prst="rect">
            <a:avLst/>
          </a:prstGeom>
          <a:noFill/>
        </p:spPr>
        <p:txBody>
          <a:bodyPr wrap="square" rtlCol="0">
            <a:spAutoFit/>
          </a:bodyPr>
          <a:lstStyle/>
          <a:p>
            <a:pPr algn="ctr"/>
            <a:r>
              <a:rPr lang="en-US" sz="4000" b="1" spc="300" dirty="0">
                <a:solidFill>
                  <a:srgbClr val="00477F"/>
                </a:solidFill>
                <a:latin typeface="Verdana" charset="0"/>
                <a:ea typeface="Verdana" charset="0"/>
                <a:cs typeface="Verdana" charset="0"/>
              </a:rPr>
              <a:t>THE ASK</a:t>
            </a:r>
          </a:p>
        </p:txBody>
      </p:sp>
      <p:sp>
        <p:nvSpPr>
          <p:cNvPr id="56" name="TextBox 55">
            <a:extLst>
              <a:ext uri="{FF2B5EF4-FFF2-40B4-BE49-F238E27FC236}">
                <a16:creationId xmlns:a16="http://schemas.microsoft.com/office/drawing/2014/main" id="{FFFB62CC-E5AD-4BD4-AFF3-650E64E7DE62}"/>
              </a:ext>
            </a:extLst>
          </p:cNvPr>
          <p:cNvSpPr txBox="1"/>
          <p:nvPr/>
        </p:nvSpPr>
        <p:spPr>
          <a:xfrm>
            <a:off x="4352431" y="6279609"/>
            <a:ext cx="3487138" cy="261610"/>
          </a:xfrm>
          <a:prstGeom prst="rect">
            <a:avLst/>
          </a:prstGeom>
          <a:noFill/>
        </p:spPr>
        <p:txBody>
          <a:bodyPr wrap="square" rtlCol="0">
            <a:spAutoFit/>
          </a:bodyPr>
          <a:lstStyle/>
          <a:p>
            <a:pPr algn="ctr"/>
            <a:r>
              <a:rPr lang="en-US" sz="1100" b="1" spc="300" dirty="0">
                <a:solidFill>
                  <a:schemeClr val="bg1">
                    <a:lumMod val="65000"/>
                  </a:schemeClr>
                </a:solidFill>
                <a:latin typeface="Calibri" charset="0"/>
                <a:ea typeface="Calibri" charset="0"/>
                <a:cs typeface="Calibri" charset="0"/>
              </a:rPr>
              <a:t>WWW.YOURWEBSITE.COM</a:t>
            </a:r>
          </a:p>
        </p:txBody>
      </p:sp>
      <p:pic>
        <p:nvPicPr>
          <p:cNvPr id="6" name="Picture Placeholder 5"/>
          <p:cNvPicPr>
            <a:picLocks noGrp="1" noChangeAspect="1"/>
          </p:cNvPicPr>
          <p:nvPr>
            <p:ph type="pic" sz="quarter" idx="23"/>
          </p:nvPr>
        </p:nvPicPr>
        <p:blipFill rotWithShape="1">
          <a:blip r:embed="rId2" cstate="print">
            <a:extLst>
              <a:ext uri="{28A0092B-C50C-407E-A947-70E740481C1C}">
                <a14:useLocalDpi xmlns:a14="http://schemas.microsoft.com/office/drawing/2010/main" val="0"/>
              </a:ext>
            </a:extLst>
          </a:blip>
          <a:srcRect l="33548" t="533" r="35084" b="17982"/>
          <a:stretch/>
        </p:blipFill>
        <p:spPr>
          <a:xfrm>
            <a:off x="8296656" y="0"/>
            <a:ext cx="3895344" cy="6858000"/>
          </a:xfrm>
        </p:spPr>
      </p:pic>
      <p:grpSp>
        <p:nvGrpSpPr>
          <p:cNvPr id="8" name="Group 7"/>
          <p:cNvGrpSpPr/>
          <p:nvPr/>
        </p:nvGrpSpPr>
        <p:grpSpPr>
          <a:xfrm>
            <a:off x="365124" y="1521888"/>
            <a:ext cx="7141816" cy="1078587"/>
            <a:chOff x="463485" y="7008653"/>
            <a:chExt cx="4863051" cy="1525257"/>
          </a:xfrm>
        </p:grpSpPr>
        <p:sp>
          <p:nvSpPr>
            <p:cNvPr id="63" name="TextBox 62">
              <a:extLst>
                <a:ext uri="{FF2B5EF4-FFF2-40B4-BE49-F238E27FC236}">
                  <a16:creationId xmlns:a16="http://schemas.microsoft.com/office/drawing/2014/main" id="{D6E649B2-B859-4847-80DE-ACC156DBB2E9}"/>
                </a:ext>
              </a:extLst>
            </p:cNvPr>
            <p:cNvSpPr txBox="1"/>
            <p:nvPr/>
          </p:nvSpPr>
          <p:spPr>
            <a:xfrm>
              <a:off x="858813" y="7008653"/>
              <a:ext cx="4463167" cy="565805"/>
            </a:xfrm>
            <a:prstGeom prst="rect">
              <a:avLst/>
            </a:prstGeom>
            <a:noFill/>
          </p:spPr>
          <p:txBody>
            <a:bodyPr wrap="square" rtlCol="0">
              <a:spAutoFit/>
            </a:bodyPr>
            <a:lstStyle/>
            <a:p>
              <a:pPr algn="r"/>
              <a:r>
                <a:rPr lang="en-US" sz="2000" b="1" dirty="0">
                  <a:solidFill>
                    <a:srgbClr val="00477F"/>
                  </a:solidFill>
                  <a:latin typeface="Verdana" charset="0"/>
                  <a:ea typeface="Verdana" charset="0"/>
                  <a:cs typeface="Verdana" charset="0"/>
                </a:rPr>
                <a:t>We Are Looking For $480,000 In Funds</a:t>
              </a:r>
            </a:p>
          </p:txBody>
        </p:sp>
        <p:sp>
          <p:nvSpPr>
            <p:cNvPr id="64" name="7 CuadroTexto">
              <a:extLst>
                <a:ext uri="{FF2B5EF4-FFF2-40B4-BE49-F238E27FC236}">
                  <a16:creationId xmlns:a16="http://schemas.microsoft.com/office/drawing/2014/main" id="{AFDDE1DB-981E-4DCC-9469-01D79C29C03E}"/>
                </a:ext>
              </a:extLst>
            </p:cNvPr>
            <p:cNvSpPr txBox="1"/>
            <p:nvPr/>
          </p:nvSpPr>
          <p:spPr>
            <a:xfrm>
              <a:off x="463485" y="7528881"/>
              <a:ext cx="4863051" cy="1005029"/>
            </a:xfrm>
            <a:prstGeom prst="rect">
              <a:avLst/>
            </a:prstGeom>
            <a:noFill/>
          </p:spPr>
          <p:txBody>
            <a:bodyPr wrap="square">
              <a:spAutoFit/>
            </a:bodyPr>
            <a:lstStyle/>
            <a:p>
              <a:pPr algn="r">
                <a:lnSpc>
                  <a:spcPts val="1600"/>
                </a:lnSpc>
              </a:pPr>
              <a:r>
                <a:rPr lang="en-US" sz="1600" dirty="0">
                  <a:solidFill>
                    <a:schemeClr val="bg1">
                      <a:lumMod val="50000"/>
                    </a:schemeClr>
                  </a:solidFill>
                  <a:latin typeface="Calibri" charset="0"/>
                  <a:ea typeface="Calibri" charset="0"/>
                  <a:cs typeface="Calibri" charset="0"/>
                </a:rPr>
                <a:t>The funds will be used to cover the cost of data capture and management platform, upgrade website an e-commerce, launch a digital advertising campaign and hire new staff members  . </a:t>
              </a:r>
              <a:endParaRPr lang="id-ID" sz="1600" dirty="0">
                <a:solidFill>
                  <a:schemeClr val="bg1">
                    <a:lumMod val="50000"/>
                  </a:schemeClr>
                </a:solidFill>
                <a:latin typeface="Calibri" charset="0"/>
                <a:ea typeface="Calibri" charset="0"/>
                <a:cs typeface="Calibri" charset="0"/>
              </a:endParaRPr>
            </a:p>
          </p:txBody>
        </p:sp>
      </p:grpSp>
    </p:spTree>
    <p:extLst>
      <p:ext uri="{BB962C8B-B14F-4D97-AF65-F5344CB8AC3E}">
        <p14:creationId xmlns:p14="http://schemas.microsoft.com/office/powerpoint/2010/main" val="201837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D615B9A-B94C-4A38-9A18-3B92AC480C8A}"/>
              </a:ext>
            </a:extLst>
          </p:cNvPr>
          <p:cNvSpPr txBox="1"/>
          <p:nvPr/>
        </p:nvSpPr>
        <p:spPr>
          <a:xfrm>
            <a:off x="3978166" y="6169223"/>
            <a:ext cx="4235668" cy="307777"/>
          </a:xfrm>
          <a:prstGeom prst="rect">
            <a:avLst/>
          </a:prstGeom>
          <a:noFill/>
        </p:spPr>
        <p:txBody>
          <a:bodyPr wrap="square" rtlCol="0">
            <a:spAutoFit/>
          </a:bodyPr>
          <a:lstStyle/>
          <a:p>
            <a:pPr algn="ctr"/>
            <a:r>
              <a:rPr lang="en-US" sz="1400" b="1" spc="600" dirty="0">
                <a:solidFill>
                  <a:schemeClr val="bg1"/>
                </a:solidFill>
                <a:latin typeface="Calibri" charset="0"/>
                <a:ea typeface="Calibri" charset="0"/>
                <a:cs typeface="Calibri" charset="0"/>
              </a:rPr>
              <a:t>WWW.YOURWEBSITE.COM</a:t>
            </a:r>
          </a:p>
        </p:txBody>
      </p:sp>
      <p:pic>
        <p:nvPicPr>
          <p:cNvPr id="5" name="Picture Placeholder 4"/>
          <p:cNvPicPr>
            <a:picLocks noGrp="1" noChangeAspect="1"/>
          </p:cNvPicPr>
          <p:nvPr>
            <p:ph type="pic" sz="quarter" idx="10"/>
          </p:nvPr>
        </p:nvPicPr>
        <p:blipFill rotWithShape="1">
          <a:blip r:embed="rId2" cstate="print">
            <a:alphaModFix amt="60000"/>
            <a:extLst>
              <a:ext uri="{28A0092B-C50C-407E-A947-70E740481C1C}">
                <a14:useLocalDpi xmlns:a14="http://schemas.microsoft.com/office/drawing/2010/main" val="0"/>
              </a:ext>
            </a:extLst>
          </a:blip>
          <a:srcRect l="6145" t="661" r="7527" b="12121"/>
          <a:stretch/>
        </p:blipFill>
        <p:spPr>
          <a:gradFill>
            <a:gsLst>
              <a:gs pos="100000">
                <a:srgbClr val="00477F"/>
              </a:gs>
              <a:gs pos="0">
                <a:srgbClr val="00A1E2"/>
              </a:gs>
            </a:gsLst>
            <a:lin ang="0" scaled="0"/>
          </a:gradFill>
        </p:spPr>
      </p:pic>
      <p:grpSp>
        <p:nvGrpSpPr>
          <p:cNvPr id="7" name="Group 6"/>
          <p:cNvGrpSpPr/>
          <p:nvPr/>
        </p:nvGrpSpPr>
        <p:grpSpPr>
          <a:xfrm>
            <a:off x="3072752" y="1776388"/>
            <a:ext cx="6043322" cy="1501336"/>
            <a:chOff x="3072752" y="1776388"/>
            <a:chExt cx="6043322" cy="1501336"/>
          </a:xfrm>
        </p:grpSpPr>
        <p:sp>
          <p:nvSpPr>
            <p:cNvPr id="8" name="Rectangle 7"/>
            <p:cNvSpPr/>
            <p:nvPr/>
          </p:nvSpPr>
          <p:spPr>
            <a:xfrm>
              <a:off x="3072752" y="2006087"/>
              <a:ext cx="6043322" cy="1015663"/>
            </a:xfrm>
            <a:prstGeom prst="rect">
              <a:avLst/>
            </a:prstGeom>
          </p:spPr>
          <p:txBody>
            <a:bodyPr wrap="none">
              <a:spAutoFit/>
            </a:bodyPr>
            <a:lstStyle/>
            <a:p>
              <a:pPr algn="ctr"/>
              <a:r>
                <a:rPr lang="nl-NL" sz="6000" b="1" spc="640" dirty="0">
                  <a:solidFill>
                    <a:schemeClr val="bg1"/>
                  </a:solidFill>
                  <a:latin typeface="Verdana" charset="0"/>
                  <a:ea typeface="Verdana" charset="0"/>
                  <a:cs typeface="Verdana" charset="0"/>
                </a:rPr>
                <a:t>THANK YOU</a:t>
              </a:r>
              <a:endParaRPr lang="en-US" sz="6000" b="1" spc="640" dirty="0">
                <a:solidFill>
                  <a:schemeClr val="bg1"/>
                </a:solidFill>
                <a:latin typeface="Verdana" charset="0"/>
                <a:ea typeface="Verdana" charset="0"/>
                <a:cs typeface="Verdana" charset="0"/>
              </a:endParaRPr>
            </a:p>
          </p:txBody>
        </p:sp>
        <p:pic>
          <p:nvPicPr>
            <p:cNvPr id="9" name="Picture 8" descr="PNG-48.png"/>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329876" y="2924156"/>
              <a:ext cx="5529072" cy="353568"/>
            </a:xfrm>
            <a:prstGeom prst="rect">
              <a:avLst/>
            </a:prstGeom>
          </p:spPr>
        </p:pic>
        <p:pic>
          <p:nvPicPr>
            <p:cNvPr id="10" name="Picture 9" descr="PNG-48.png"/>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329876" y="1776388"/>
              <a:ext cx="5529072" cy="353568"/>
            </a:xfrm>
            <a:prstGeom prst="rect">
              <a:avLst/>
            </a:prstGeom>
          </p:spPr>
        </p:pic>
      </p:grpSp>
    </p:spTree>
    <p:extLst>
      <p:ext uri="{BB962C8B-B14F-4D97-AF65-F5344CB8AC3E}">
        <p14:creationId xmlns:p14="http://schemas.microsoft.com/office/powerpoint/2010/main" val="197480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65FEBF-E9E7-4AC1-B496-93806969206E}"/>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B65FEBF-E9E7-4AC1-B496-93806969206E}"/>
              </a:ext>
            </a:extLst>
          </p:cNvPr>
          <p:cNvSpPr/>
          <p:nvPr/>
        </p:nvSpPr>
        <p:spPr>
          <a:xfrm>
            <a:off x="365125" y="366932"/>
            <a:ext cx="11445876"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43129E6C-7F12-4616-AC11-BD8499D2D60C}"/>
              </a:ext>
            </a:extLst>
          </p:cNvPr>
          <p:cNvGrpSpPr/>
          <p:nvPr/>
        </p:nvGrpSpPr>
        <p:grpSpPr>
          <a:xfrm>
            <a:off x="322775" y="0"/>
            <a:ext cx="858762" cy="1080371"/>
            <a:chOff x="322775" y="0"/>
            <a:chExt cx="858762" cy="1080371"/>
          </a:xfrm>
        </p:grpSpPr>
        <p:sp>
          <p:nvSpPr>
            <p:cNvPr id="8" name="Rectangle 7">
              <a:extLst>
                <a:ext uri="{FF2B5EF4-FFF2-40B4-BE49-F238E27FC236}">
                  <a16:creationId xmlns:a16="http://schemas.microsoft.com/office/drawing/2014/main" id="{C61EBC6B-F475-4F97-8786-B37CF0EDA49E}"/>
                </a:ext>
              </a:extLst>
            </p:cNvPr>
            <p:cNvSpPr/>
            <p:nvPr/>
          </p:nvSpPr>
          <p:spPr>
            <a:xfrm>
              <a:off x="365125" y="0"/>
              <a:ext cx="740664" cy="1080371"/>
            </a:xfrm>
            <a:prstGeom prst="rect">
              <a:avLst/>
            </a:prstGeom>
            <a:solidFill>
              <a:srgbClr val="65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a:endParaRPr>
            </a:p>
          </p:txBody>
        </p:sp>
        <p:sp>
          <p:nvSpPr>
            <p:cNvPr id="9" name="TextBox 8">
              <a:extLst>
                <a:ext uri="{FF2B5EF4-FFF2-40B4-BE49-F238E27FC236}">
                  <a16:creationId xmlns:a16="http://schemas.microsoft.com/office/drawing/2014/main" id="{AB5DB352-43E5-44F1-9357-A09E8AB1C89E}"/>
                </a:ext>
              </a:extLst>
            </p:cNvPr>
            <p:cNvSpPr txBox="1"/>
            <p:nvPr/>
          </p:nvSpPr>
          <p:spPr>
            <a:xfrm>
              <a:off x="322775" y="450928"/>
              <a:ext cx="858762" cy="523220"/>
            </a:xfrm>
            <a:prstGeom prst="rect">
              <a:avLst/>
            </a:prstGeom>
            <a:noFill/>
          </p:spPr>
          <p:txBody>
            <a:bodyPr wrap="square" rtlCol="0">
              <a:spAutoFit/>
            </a:bodyPr>
            <a:lstStyle/>
            <a:p>
              <a:pPr algn="ctr"/>
              <a:r>
                <a:rPr lang="en-US" sz="2800" b="1" spc="300" dirty="0">
                  <a:solidFill>
                    <a:schemeClr val="tx2">
                      <a:lumMod val="85000"/>
                      <a:lumOff val="15000"/>
                    </a:schemeClr>
                  </a:solidFill>
                  <a:latin typeface="Verdana" charset="0"/>
                  <a:ea typeface="Verdana" charset="0"/>
                  <a:cs typeface="Verdana" charset="0"/>
                </a:rPr>
                <a:t>02</a:t>
              </a:r>
            </a:p>
          </p:txBody>
        </p:sp>
      </p:grpSp>
      <p:sp>
        <p:nvSpPr>
          <p:cNvPr id="14" name="Rectangle 13">
            <a:extLst>
              <a:ext uri="{FF2B5EF4-FFF2-40B4-BE49-F238E27FC236}">
                <a16:creationId xmlns:a16="http://schemas.microsoft.com/office/drawing/2014/main" id="{B4FCD17C-4644-42EC-82FA-A06A61D76195}"/>
              </a:ext>
            </a:extLst>
          </p:cNvPr>
          <p:cNvSpPr/>
          <p:nvPr/>
        </p:nvSpPr>
        <p:spPr>
          <a:xfrm>
            <a:off x="365125" y="2673741"/>
            <a:ext cx="11445877" cy="1811995"/>
          </a:xfrm>
          <a:prstGeom prst="rect">
            <a:avLst/>
          </a:prstGeom>
          <a:solidFill>
            <a:srgbClr val="CD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cstate="print">
            <a:alphaModFix amt="85000"/>
            <a:extLst>
              <a:ext uri="{28A0092B-C50C-407E-A947-70E740481C1C}">
                <a14:useLocalDpi xmlns:a14="http://schemas.microsoft.com/office/drawing/2010/main" val="0"/>
              </a:ext>
            </a:extLst>
          </a:blip>
          <a:srcRect l="1288" t="21618" r="1288" b="18842"/>
          <a:stretch/>
        </p:blipFill>
        <p:spPr>
          <a:xfrm>
            <a:off x="1840302" y="1000664"/>
            <a:ext cx="8511396" cy="3467819"/>
          </a:xfrm>
          <a:prstGeom prst="rect">
            <a:avLst/>
          </a:prstGeom>
          <a:gradFill>
            <a:gsLst>
              <a:gs pos="100000">
                <a:srgbClr val="00477F"/>
              </a:gs>
              <a:gs pos="0">
                <a:srgbClr val="00A1E2"/>
              </a:gs>
            </a:gsLst>
            <a:lin ang="0" scaled="0"/>
          </a:gradFill>
        </p:spPr>
      </p:pic>
      <p:sp>
        <p:nvSpPr>
          <p:cNvPr id="17" name="Rectangle 16">
            <a:extLst>
              <a:ext uri="{FF2B5EF4-FFF2-40B4-BE49-F238E27FC236}">
                <a16:creationId xmlns:a16="http://schemas.microsoft.com/office/drawing/2014/main" id="{B4FCD17C-4644-42EC-82FA-A06A61D76195}"/>
              </a:ext>
            </a:extLst>
          </p:cNvPr>
          <p:cNvSpPr/>
          <p:nvPr/>
        </p:nvSpPr>
        <p:spPr>
          <a:xfrm>
            <a:off x="3424245" y="3873260"/>
            <a:ext cx="5343510" cy="603849"/>
          </a:xfrm>
          <a:prstGeom prst="rect">
            <a:avLst/>
          </a:prstGeom>
          <a:gradFill>
            <a:gsLst>
              <a:gs pos="100000">
                <a:srgbClr val="00477F">
                  <a:alpha val="70000"/>
                </a:srgbClr>
              </a:gs>
              <a:gs pos="0">
                <a:srgbClr val="00A1E2">
                  <a:alpha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300" dirty="0">
                <a:solidFill>
                  <a:schemeClr val="bg1"/>
                </a:solidFill>
                <a:latin typeface="Verdana" charset="0"/>
                <a:ea typeface="Verdana" charset="0"/>
                <a:cs typeface="Verdana" charset="0"/>
              </a:rPr>
              <a:t>INTRODUCTION</a:t>
            </a:r>
          </a:p>
        </p:txBody>
      </p:sp>
      <p:sp>
        <p:nvSpPr>
          <p:cNvPr id="11" name="Rectangle 10">
            <a:extLst>
              <a:ext uri="{FF2B5EF4-FFF2-40B4-BE49-F238E27FC236}">
                <a16:creationId xmlns:a16="http://schemas.microsoft.com/office/drawing/2014/main" id="{85F3A6DE-4F06-423E-9842-40050AC17759}"/>
              </a:ext>
            </a:extLst>
          </p:cNvPr>
          <p:cNvSpPr/>
          <p:nvPr/>
        </p:nvSpPr>
        <p:spPr>
          <a:xfrm>
            <a:off x="2236841" y="4766448"/>
            <a:ext cx="7718320" cy="1399742"/>
          </a:xfrm>
          <a:prstGeom prst="rect">
            <a:avLst/>
          </a:prstGeom>
        </p:spPr>
        <p:txBody>
          <a:bodyPr wrap="square">
            <a:spAutoFit/>
          </a:bodyPr>
          <a:lstStyle/>
          <a:p>
            <a:pPr algn="ctr">
              <a:lnSpc>
                <a:spcPct val="120000"/>
              </a:lnSpc>
            </a:pPr>
            <a:r>
              <a:rPr lang="en-US" dirty="0">
                <a:solidFill>
                  <a:schemeClr val="accent6">
                    <a:lumMod val="50000"/>
                  </a:schemeClr>
                </a:solidFill>
              </a:rPr>
              <a:t>Start out with a brief explanation (elevator pitch) of your business idea that immediately conveys your vision, purpose and value proposition. Explain the problem that your startup is attempting to solve and why your business offers the solution. </a:t>
            </a:r>
            <a:endParaRPr lang="id-ID" sz="1600" b="1" dirty="0">
              <a:solidFill>
                <a:schemeClr val="accent6">
                  <a:lumMod val="50000"/>
                </a:schemeClr>
              </a:solidFill>
              <a:latin typeface="Calibri" charset="0"/>
              <a:ea typeface="Calibri" charset="0"/>
              <a:cs typeface="Calibri" charset="0"/>
            </a:endParaRPr>
          </a:p>
        </p:txBody>
      </p:sp>
      <p:sp>
        <p:nvSpPr>
          <p:cNvPr id="13" name="TextBox 12">
            <a:extLst>
              <a:ext uri="{FF2B5EF4-FFF2-40B4-BE49-F238E27FC236}">
                <a16:creationId xmlns:a16="http://schemas.microsoft.com/office/drawing/2014/main" id="{FFFB62CC-E5AD-4BD4-AFF3-650E64E7DE62}"/>
              </a:ext>
            </a:extLst>
          </p:cNvPr>
          <p:cNvSpPr txBox="1"/>
          <p:nvPr/>
        </p:nvSpPr>
        <p:spPr>
          <a:xfrm>
            <a:off x="8148284" y="6123754"/>
            <a:ext cx="3487138" cy="261610"/>
          </a:xfrm>
          <a:prstGeom prst="rect">
            <a:avLst/>
          </a:prstGeom>
          <a:noFill/>
        </p:spPr>
        <p:txBody>
          <a:bodyPr wrap="square" rtlCol="0">
            <a:spAutoFit/>
          </a:bodyPr>
          <a:lstStyle/>
          <a:p>
            <a:pPr algn="r"/>
            <a:r>
              <a:rPr lang="en-US" sz="1100" b="1" spc="300" dirty="0">
                <a:solidFill>
                  <a:schemeClr val="bg1">
                    <a:lumMod val="65000"/>
                  </a:schemeClr>
                </a:solidFill>
                <a:latin typeface="Calibri" charset="0"/>
                <a:ea typeface="Calibri" charset="0"/>
                <a:cs typeface="Calibri" charset="0"/>
              </a:rPr>
              <a:t>WWW.YOURWEBSITE.COM</a:t>
            </a:r>
          </a:p>
        </p:txBody>
      </p:sp>
    </p:spTree>
    <p:extLst>
      <p:ext uri="{BB962C8B-B14F-4D97-AF65-F5344CB8AC3E}">
        <p14:creationId xmlns:p14="http://schemas.microsoft.com/office/powerpoint/2010/main" val="179834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alphaModFix amt="93000"/>
            <a:extLst>
              <a:ext uri="{28A0092B-C50C-407E-A947-70E740481C1C}">
                <a14:useLocalDpi xmlns:a14="http://schemas.microsoft.com/office/drawing/2010/main" val="0"/>
              </a:ext>
            </a:extLst>
          </a:blip>
          <a:srcRect t="7813" b="7813"/>
          <a:stretch>
            <a:fillRect/>
          </a:stretch>
        </p:blipFill>
        <p:spPr>
          <a:xfrm>
            <a:off x="0" y="0"/>
            <a:ext cx="12192000" cy="6858000"/>
          </a:xfrm>
          <a:gradFill>
            <a:gsLst>
              <a:gs pos="100000">
                <a:srgbClr val="00477F"/>
              </a:gs>
              <a:gs pos="0">
                <a:srgbClr val="00A1E2"/>
              </a:gs>
            </a:gsLst>
            <a:lin ang="0" scaled="0"/>
          </a:gradFill>
        </p:spPr>
      </p:pic>
      <p:sp>
        <p:nvSpPr>
          <p:cNvPr id="5" name="Rectangle 4">
            <a:extLst>
              <a:ext uri="{FF2B5EF4-FFF2-40B4-BE49-F238E27FC236}">
                <a16:creationId xmlns:a16="http://schemas.microsoft.com/office/drawing/2014/main" id="{AB65FEBF-E9E7-4AC1-B496-93806969206E}"/>
              </a:ext>
            </a:extLst>
          </p:cNvPr>
          <p:cNvSpPr/>
          <p:nvPr/>
        </p:nvSpPr>
        <p:spPr>
          <a:xfrm>
            <a:off x="365125" y="366932"/>
            <a:ext cx="11445876" cy="609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573698-3481-4F11-AF48-D2B473DDEA5E}"/>
              </a:ext>
            </a:extLst>
          </p:cNvPr>
          <p:cNvSpPr txBox="1"/>
          <p:nvPr/>
        </p:nvSpPr>
        <p:spPr>
          <a:xfrm>
            <a:off x="864308" y="908896"/>
            <a:ext cx="9962147" cy="707886"/>
          </a:xfrm>
          <a:prstGeom prst="rect">
            <a:avLst/>
          </a:prstGeom>
          <a:noFill/>
        </p:spPr>
        <p:txBody>
          <a:bodyPr wrap="square" rtlCol="0">
            <a:spAutoFit/>
          </a:bodyPr>
          <a:lstStyle/>
          <a:p>
            <a:pPr algn="ctr"/>
            <a:r>
              <a:rPr lang="en-US" sz="4000" b="1" spc="300" dirty="0">
                <a:solidFill>
                  <a:srgbClr val="00477F"/>
                </a:solidFill>
                <a:latin typeface="Verdana" charset="0"/>
                <a:ea typeface="Verdana" charset="0"/>
                <a:cs typeface="Verdana" charset="0"/>
              </a:rPr>
              <a:t>THE PROBLEM</a:t>
            </a:r>
          </a:p>
        </p:txBody>
      </p:sp>
      <p:sp>
        <p:nvSpPr>
          <p:cNvPr id="12" name="Rectangle 11">
            <a:extLst>
              <a:ext uri="{FF2B5EF4-FFF2-40B4-BE49-F238E27FC236}">
                <a16:creationId xmlns:a16="http://schemas.microsoft.com/office/drawing/2014/main" id="{CBAEAC43-1130-49A3-8D6C-1995B070D242}"/>
              </a:ext>
            </a:extLst>
          </p:cNvPr>
          <p:cNvSpPr/>
          <p:nvPr/>
        </p:nvSpPr>
        <p:spPr>
          <a:xfrm>
            <a:off x="4183380" y="2400300"/>
            <a:ext cx="45720" cy="3479228"/>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203B61-BD96-435E-9A28-B52A58B33B48}"/>
              </a:ext>
            </a:extLst>
          </p:cNvPr>
          <p:cNvSpPr/>
          <p:nvPr/>
        </p:nvSpPr>
        <p:spPr>
          <a:xfrm>
            <a:off x="7962902" y="2386232"/>
            <a:ext cx="45720" cy="3479228"/>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4F30288-E33F-453E-B6A8-EE8ACF9F2B83}"/>
              </a:ext>
            </a:extLst>
          </p:cNvPr>
          <p:cNvSpPr txBox="1"/>
          <p:nvPr/>
        </p:nvSpPr>
        <p:spPr>
          <a:xfrm>
            <a:off x="4143144" y="3089807"/>
            <a:ext cx="3889835" cy="1384995"/>
          </a:xfrm>
          <a:prstGeom prst="rect">
            <a:avLst/>
          </a:prstGeom>
          <a:noFill/>
        </p:spPr>
        <p:txBody>
          <a:bodyPr wrap="square" rtlCol="0">
            <a:spAutoFit/>
          </a:bodyPr>
          <a:lstStyle/>
          <a:p>
            <a:pPr algn="ctr"/>
            <a:r>
              <a:rPr lang="en-US" sz="2800" b="1" dirty="0">
                <a:solidFill>
                  <a:srgbClr val="00477F"/>
                </a:solidFill>
                <a:latin typeface="Verdana" charset="0"/>
                <a:ea typeface="Verdana" charset="0"/>
                <a:cs typeface="Verdana" charset="0"/>
              </a:rPr>
              <a:t>HOW DO YOU KNOW IT’S A PROBLEM</a:t>
            </a:r>
          </a:p>
        </p:txBody>
      </p:sp>
      <p:sp>
        <p:nvSpPr>
          <p:cNvPr id="17" name="TextBox 16">
            <a:extLst>
              <a:ext uri="{FF2B5EF4-FFF2-40B4-BE49-F238E27FC236}">
                <a16:creationId xmlns:a16="http://schemas.microsoft.com/office/drawing/2014/main" id="{C4D856FC-8D7B-4F78-92D1-3FCD15FD6405}"/>
              </a:ext>
            </a:extLst>
          </p:cNvPr>
          <p:cNvSpPr txBox="1"/>
          <p:nvPr/>
        </p:nvSpPr>
        <p:spPr>
          <a:xfrm>
            <a:off x="5411303" y="2293519"/>
            <a:ext cx="1353518" cy="707886"/>
          </a:xfrm>
          <a:prstGeom prst="rect">
            <a:avLst/>
          </a:prstGeom>
          <a:noFill/>
        </p:spPr>
        <p:txBody>
          <a:bodyPr wrap="square" rtlCol="0">
            <a:spAutoFit/>
          </a:bodyPr>
          <a:lstStyle/>
          <a:p>
            <a:pPr algn="ctr"/>
            <a:r>
              <a:rPr lang="en-US" sz="4000" b="1" spc="300" dirty="0">
                <a:solidFill>
                  <a:srgbClr val="00A1E2"/>
                </a:solidFill>
                <a:latin typeface="Verdana" charset="0"/>
                <a:ea typeface="Verdana" charset="0"/>
                <a:cs typeface="Verdana" charset="0"/>
              </a:rPr>
              <a:t>02.</a:t>
            </a:r>
          </a:p>
        </p:txBody>
      </p:sp>
      <p:sp>
        <p:nvSpPr>
          <p:cNvPr id="19" name="TextBox 18">
            <a:extLst>
              <a:ext uri="{FF2B5EF4-FFF2-40B4-BE49-F238E27FC236}">
                <a16:creationId xmlns:a16="http://schemas.microsoft.com/office/drawing/2014/main" id="{03EA60AF-0776-43B5-A806-1B994394F902}"/>
              </a:ext>
            </a:extLst>
          </p:cNvPr>
          <p:cNvSpPr txBox="1"/>
          <p:nvPr/>
        </p:nvSpPr>
        <p:spPr>
          <a:xfrm>
            <a:off x="7467348" y="3089807"/>
            <a:ext cx="4786030" cy="1384995"/>
          </a:xfrm>
          <a:prstGeom prst="rect">
            <a:avLst/>
          </a:prstGeom>
          <a:noFill/>
        </p:spPr>
        <p:txBody>
          <a:bodyPr wrap="square" rtlCol="0">
            <a:spAutoFit/>
          </a:bodyPr>
          <a:lstStyle/>
          <a:p>
            <a:pPr algn="ctr"/>
            <a:r>
              <a:rPr lang="en-US" sz="2800" b="1" dirty="0">
                <a:solidFill>
                  <a:srgbClr val="00477F"/>
                </a:solidFill>
                <a:latin typeface="Verdana" charset="0"/>
                <a:ea typeface="Verdana" charset="0"/>
                <a:cs typeface="Verdana" charset="0"/>
              </a:rPr>
              <a:t>WHO ARE YOU SOLVING THE PROBLEM FOR</a:t>
            </a:r>
          </a:p>
        </p:txBody>
      </p:sp>
      <p:sp>
        <p:nvSpPr>
          <p:cNvPr id="20" name="TextBox 19">
            <a:extLst>
              <a:ext uri="{FF2B5EF4-FFF2-40B4-BE49-F238E27FC236}">
                <a16:creationId xmlns:a16="http://schemas.microsoft.com/office/drawing/2014/main" id="{DE0E7E1F-0906-432D-8E43-506F66983BD7}"/>
              </a:ext>
            </a:extLst>
          </p:cNvPr>
          <p:cNvSpPr txBox="1"/>
          <p:nvPr/>
        </p:nvSpPr>
        <p:spPr>
          <a:xfrm>
            <a:off x="9203283" y="2293519"/>
            <a:ext cx="1413056" cy="707886"/>
          </a:xfrm>
          <a:prstGeom prst="rect">
            <a:avLst/>
          </a:prstGeom>
          <a:noFill/>
        </p:spPr>
        <p:txBody>
          <a:bodyPr wrap="square" rtlCol="0">
            <a:spAutoFit/>
          </a:bodyPr>
          <a:lstStyle/>
          <a:p>
            <a:pPr algn="ctr"/>
            <a:r>
              <a:rPr lang="en-US" sz="4000" b="1" spc="300" dirty="0">
                <a:solidFill>
                  <a:srgbClr val="00A1E2"/>
                </a:solidFill>
                <a:latin typeface="Verdana" charset="0"/>
                <a:ea typeface="Verdana" charset="0"/>
                <a:cs typeface="Verdana" charset="0"/>
              </a:rPr>
              <a:t>03.</a:t>
            </a:r>
          </a:p>
        </p:txBody>
      </p:sp>
      <p:sp>
        <p:nvSpPr>
          <p:cNvPr id="21" name="Rectangle 20">
            <a:extLst>
              <a:ext uri="{FF2B5EF4-FFF2-40B4-BE49-F238E27FC236}">
                <a16:creationId xmlns:a16="http://schemas.microsoft.com/office/drawing/2014/main" id="{B0700BB2-F6E2-4178-841C-71C88EC3B832}"/>
              </a:ext>
            </a:extLst>
          </p:cNvPr>
          <p:cNvSpPr/>
          <p:nvPr/>
        </p:nvSpPr>
        <p:spPr>
          <a:xfrm>
            <a:off x="666918" y="4541082"/>
            <a:ext cx="3001077" cy="1104213"/>
          </a:xfrm>
          <a:prstGeom prst="rect">
            <a:avLst/>
          </a:prstGeom>
        </p:spPr>
        <p:txBody>
          <a:bodyPr wrap="square">
            <a:spAutoFit/>
          </a:bodyPr>
          <a:lstStyle/>
          <a:p>
            <a:pPr algn="ctr">
              <a:lnSpc>
                <a:spcPts val="1600"/>
              </a:lnSpc>
            </a:pPr>
            <a:r>
              <a:rPr lang="id-ID" sz="1200" b="1" dirty="0">
                <a:solidFill>
                  <a:schemeClr val="accent6">
                    <a:lumMod val="50000"/>
                  </a:schemeClr>
                </a:solidFill>
                <a:latin typeface="Calibri" charset="0"/>
                <a:ea typeface="Calibri" charset="0"/>
                <a:cs typeface="Calibri" charset="0"/>
              </a:rPr>
              <a:t>Lorem ipsum dolor sit amet, mel at interesset adversarium. Amet paulo officiis sit eu, errem homero consectetuer duo cu, utamur habemus similique quo eu. Nostrud dolores quo ad. Sea solet dolorum cu.</a:t>
            </a:r>
          </a:p>
        </p:txBody>
      </p:sp>
      <p:sp>
        <p:nvSpPr>
          <p:cNvPr id="22" name="TextBox 21">
            <a:extLst>
              <a:ext uri="{FF2B5EF4-FFF2-40B4-BE49-F238E27FC236}">
                <a16:creationId xmlns:a16="http://schemas.microsoft.com/office/drawing/2014/main" id="{385DBA25-7560-486A-9129-B73ABC27137E}"/>
              </a:ext>
            </a:extLst>
          </p:cNvPr>
          <p:cNvSpPr txBox="1"/>
          <p:nvPr/>
        </p:nvSpPr>
        <p:spPr>
          <a:xfrm>
            <a:off x="572770" y="3089807"/>
            <a:ext cx="3189375" cy="954107"/>
          </a:xfrm>
          <a:prstGeom prst="rect">
            <a:avLst/>
          </a:prstGeom>
          <a:noFill/>
        </p:spPr>
        <p:txBody>
          <a:bodyPr wrap="square" rtlCol="0">
            <a:spAutoFit/>
          </a:bodyPr>
          <a:lstStyle/>
          <a:p>
            <a:pPr algn="ctr"/>
            <a:r>
              <a:rPr lang="en-US" sz="2800" b="1" dirty="0">
                <a:solidFill>
                  <a:srgbClr val="00477F"/>
                </a:solidFill>
                <a:latin typeface="Verdana" charset="0"/>
                <a:ea typeface="Verdana" charset="0"/>
                <a:cs typeface="Verdana" charset="0"/>
              </a:rPr>
              <a:t>WHAT IS THE PROBLEM</a:t>
            </a:r>
          </a:p>
        </p:txBody>
      </p:sp>
      <p:sp>
        <p:nvSpPr>
          <p:cNvPr id="23" name="TextBox 22">
            <a:extLst>
              <a:ext uri="{FF2B5EF4-FFF2-40B4-BE49-F238E27FC236}">
                <a16:creationId xmlns:a16="http://schemas.microsoft.com/office/drawing/2014/main" id="{FA26D00E-A34D-4E86-9C93-BA99F291146C}"/>
              </a:ext>
            </a:extLst>
          </p:cNvPr>
          <p:cNvSpPr txBox="1"/>
          <p:nvPr/>
        </p:nvSpPr>
        <p:spPr>
          <a:xfrm>
            <a:off x="1645203" y="2293519"/>
            <a:ext cx="1355974" cy="707886"/>
          </a:xfrm>
          <a:prstGeom prst="rect">
            <a:avLst/>
          </a:prstGeom>
          <a:noFill/>
        </p:spPr>
        <p:txBody>
          <a:bodyPr wrap="square" rtlCol="0">
            <a:spAutoFit/>
          </a:bodyPr>
          <a:lstStyle/>
          <a:p>
            <a:pPr algn="ctr"/>
            <a:r>
              <a:rPr lang="en-US" sz="4000" b="1" spc="300" dirty="0">
                <a:solidFill>
                  <a:srgbClr val="00A1E2"/>
                </a:solidFill>
                <a:latin typeface="Verdana" charset="0"/>
                <a:ea typeface="Verdana" charset="0"/>
                <a:cs typeface="Verdana" charset="0"/>
              </a:rPr>
              <a:t>01.</a:t>
            </a:r>
          </a:p>
        </p:txBody>
      </p:sp>
      <p:sp>
        <p:nvSpPr>
          <p:cNvPr id="24" name="TextBox 23">
            <a:extLst>
              <a:ext uri="{FF2B5EF4-FFF2-40B4-BE49-F238E27FC236}">
                <a16:creationId xmlns:a16="http://schemas.microsoft.com/office/drawing/2014/main" id="{C5F6C65C-782A-4967-AE55-8EF582BCCEE7}"/>
              </a:ext>
            </a:extLst>
          </p:cNvPr>
          <p:cNvSpPr txBox="1"/>
          <p:nvPr/>
        </p:nvSpPr>
        <p:spPr>
          <a:xfrm>
            <a:off x="4352429" y="6135987"/>
            <a:ext cx="3487138" cy="230832"/>
          </a:xfrm>
          <a:prstGeom prst="rect">
            <a:avLst/>
          </a:prstGeom>
          <a:noFill/>
        </p:spPr>
        <p:txBody>
          <a:bodyPr wrap="square" rtlCol="0">
            <a:spAutoFit/>
          </a:bodyPr>
          <a:lstStyle/>
          <a:p>
            <a:pPr algn="ctr"/>
            <a:r>
              <a:rPr lang="en-US" sz="900" spc="600" dirty="0">
                <a:solidFill>
                  <a:schemeClr val="bg1">
                    <a:lumMod val="65000"/>
                  </a:schemeClr>
                </a:solidFill>
                <a:latin typeface="Roboto" panose="02000000000000000000"/>
                <a:ea typeface="Helmet" pitchFamily="50" charset="-128"/>
                <a:cs typeface="Helmet" pitchFamily="50" charset="-128"/>
              </a:rPr>
              <a:t>WWW.YOURWEBSITE.COM</a:t>
            </a:r>
          </a:p>
        </p:txBody>
      </p:sp>
      <p:grpSp>
        <p:nvGrpSpPr>
          <p:cNvPr id="28" name="Group 27">
            <a:extLst>
              <a:ext uri="{FF2B5EF4-FFF2-40B4-BE49-F238E27FC236}">
                <a16:creationId xmlns:a16="http://schemas.microsoft.com/office/drawing/2014/main" id="{43129E6C-7F12-4616-AC11-BD8499D2D60C}"/>
              </a:ext>
            </a:extLst>
          </p:cNvPr>
          <p:cNvGrpSpPr/>
          <p:nvPr/>
        </p:nvGrpSpPr>
        <p:grpSpPr>
          <a:xfrm>
            <a:off x="322775" y="0"/>
            <a:ext cx="858762" cy="1080371"/>
            <a:chOff x="322775" y="0"/>
            <a:chExt cx="858762" cy="1080371"/>
          </a:xfrm>
        </p:grpSpPr>
        <p:sp>
          <p:nvSpPr>
            <p:cNvPr id="29" name="Rectangle 28">
              <a:extLst>
                <a:ext uri="{FF2B5EF4-FFF2-40B4-BE49-F238E27FC236}">
                  <a16:creationId xmlns:a16="http://schemas.microsoft.com/office/drawing/2014/main" id="{C61EBC6B-F475-4F97-8786-B37CF0EDA49E}"/>
                </a:ext>
              </a:extLst>
            </p:cNvPr>
            <p:cNvSpPr/>
            <p:nvPr/>
          </p:nvSpPr>
          <p:spPr>
            <a:xfrm>
              <a:off x="365125" y="0"/>
              <a:ext cx="740664" cy="1080371"/>
            </a:xfrm>
            <a:prstGeom prst="rect">
              <a:avLst/>
            </a:prstGeom>
            <a:solidFill>
              <a:srgbClr val="65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a:endParaRPr>
            </a:p>
          </p:txBody>
        </p:sp>
        <p:sp>
          <p:nvSpPr>
            <p:cNvPr id="30" name="TextBox 29">
              <a:extLst>
                <a:ext uri="{FF2B5EF4-FFF2-40B4-BE49-F238E27FC236}">
                  <a16:creationId xmlns:a16="http://schemas.microsoft.com/office/drawing/2014/main" id="{AB5DB352-43E5-44F1-9357-A09E8AB1C89E}"/>
                </a:ext>
              </a:extLst>
            </p:cNvPr>
            <p:cNvSpPr txBox="1"/>
            <p:nvPr/>
          </p:nvSpPr>
          <p:spPr>
            <a:xfrm>
              <a:off x="322775" y="450928"/>
              <a:ext cx="858762" cy="523220"/>
            </a:xfrm>
            <a:prstGeom prst="rect">
              <a:avLst/>
            </a:prstGeom>
            <a:noFill/>
          </p:spPr>
          <p:txBody>
            <a:bodyPr wrap="square" rtlCol="0">
              <a:spAutoFit/>
            </a:bodyPr>
            <a:lstStyle/>
            <a:p>
              <a:pPr algn="ctr"/>
              <a:r>
                <a:rPr lang="en-US" sz="2800" b="1" spc="300" dirty="0">
                  <a:solidFill>
                    <a:schemeClr val="tx2">
                      <a:lumMod val="85000"/>
                      <a:lumOff val="15000"/>
                    </a:schemeClr>
                  </a:solidFill>
                  <a:latin typeface="Verdana" charset="0"/>
                  <a:ea typeface="Verdana" charset="0"/>
                  <a:cs typeface="Verdana" charset="0"/>
                </a:rPr>
                <a:t>03</a:t>
              </a:r>
            </a:p>
          </p:txBody>
        </p:sp>
      </p:grpSp>
      <p:sp>
        <p:nvSpPr>
          <p:cNvPr id="25" name="Rectangle 24">
            <a:extLst>
              <a:ext uri="{FF2B5EF4-FFF2-40B4-BE49-F238E27FC236}">
                <a16:creationId xmlns:a16="http://schemas.microsoft.com/office/drawing/2014/main" id="{2FB8E732-7A58-40D1-88B1-BDD909E38A5E}"/>
              </a:ext>
            </a:extLst>
          </p:cNvPr>
          <p:cNvSpPr/>
          <p:nvPr/>
        </p:nvSpPr>
        <p:spPr>
          <a:xfrm>
            <a:off x="1365541" y="1705184"/>
            <a:ext cx="9460914" cy="402546"/>
          </a:xfrm>
          <a:prstGeom prst="rect">
            <a:avLst/>
          </a:prstGeom>
        </p:spPr>
        <p:txBody>
          <a:bodyPr wrap="square">
            <a:spAutoFit/>
          </a:bodyPr>
          <a:lstStyle/>
          <a:p>
            <a:pPr algn="ctr">
              <a:lnSpc>
                <a:spcPct val="120000"/>
              </a:lnSpc>
            </a:pPr>
            <a:r>
              <a:rPr lang="en-US" dirty="0">
                <a:solidFill>
                  <a:schemeClr val="accent6">
                    <a:lumMod val="50000"/>
                  </a:schemeClr>
                </a:solidFill>
              </a:rPr>
              <a:t> In this slide, you will need to address the following questions as simple and concise as you can be</a:t>
            </a:r>
            <a:endParaRPr lang="id-ID" sz="1600" b="1" dirty="0">
              <a:solidFill>
                <a:schemeClr val="accent6">
                  <a:lumMod val="50000"/>
                </a:schemeClr>
              </a:solidFill>
              <a:latin typeface="Calibri" charset="0"/>
              <a:ea typeface="Calibri" charset="0"/>
              <a:cs typeface="Calibri" charset="0"/>
            </a:endParaRPr>
          </a:p>
        </p:txBody>
      </p:sp>
      <p:sp>
        <p:nvSpPr>
          <p:cNvPr id="26" name="Rectangle 25">
            <a:extLst>
              <a:ext uri="{FF2B5EF4-FFF2-40B4-BE49-F238E27FC236}">
                <a16:creationId xmlns:a16="http://schemas.microsoft.com/office/drawing/2014/main" id="{BD230ADA-85C5-45B2-9AB7-F8D40ABC3A8F}"/>
              </a:ext>
            </a:extLst>
          </p:cNvPr>
          <p:cNvSpPr/>
          <p:nvPr/>
        </p:nvSpPr>
        <p:spPr>
          <a:xfrm>
            <a:off x="4599017" y="4632829"/>
            <a:ext cx="3001077" cy="1104213"/>
          </a:xfrm>
          <a:prstGeom prst="rect">
            <a:avLst/>
          </a:prstGeom>
        </p:spPr>
        <p:txBody>
          <a:bodyPr wrap="square">
            <a:spAutoFit/>
          </a:bodyPr>
          <a:lstStyle/>
          <a:p>
            <a:pPr algn="ctr">
              <a:lnSpc>
                <a:spcPts val="1600"/>
              </a:lnSpc>
            </a:pPr>
            <a:r>
              <a:rPr lang="id-ID" sz="1200" b="1" dirty="0">
                <a:solidFill>
                  <a:schemeClr val="accent6">
                    <a:lumMod val="50000"/>
                  </a:schemeClr>
                </a:solidFill>
                <a:latin typeface="Calibri" charset="0"/>
                <a:ea typeface="Calibri" charset="0"/>
                <a:cs typeface="Calibri" charset="0"/>
              </a:rPr>
              <a:t>Lorem ipsum dolor sit amet, mel at interesset adversarium. Amet paulo officiis sit eu, errem homero consectetuer duo cu, utamur habemus similique quo eu. Nostrud dolores quo ad. Sea solet dolorum cu.</a:t>
            </a:r>
          </a:p>
        </p:txBody>
      </p:sp>
      <p:sp>
        <p:nvSpPr>
          <p:cNvPr id="27" name="Rectangle 26">
            <a:extLst>
              <a:ext uri="{FF2B5EF4-FFF2-40B4-BE49-F238E27FC236}">
                <a16:creationId xmlns:a16="http://schemas.microsoft.com/office/drawing/2014/main" id="{A4B1DA82-0DCB-44AE-8980-9F05A6985849}"/>
              </a:ext>
            </a:extLst>
          </p:cNvPr>
          <p:cNvSpPr/>
          <p:nvPr/>
        </p:nvSpPr>
        <p:spPr>
          <a:xfrm>
            <a:off x="8359824" y="4632829"/>
            <a:ext cx="3001077" cy="1104213"/>
          </a:xfrm>
          <a:prstGeom prst="rect">
            <a:avLst/>
          </a:prstGeom>
        </p:spPr>
        <p:txBody>
          <a:bodyPr wrap="square">
            <a:spAutoFit/>
          </a:bodyPr>
          <a:lstStyle/>
          <a:p>
            <a:pPr algn="ctr">
              <a:lnSpc>
                <a:spcPts val="1600"/>
              </a:lnSpc>
            </a:pPr>
            <a:r>
              <a:rPr lang="id-ID" sz="1200" b="1" dirty="0">
                <a:solidFill>
                  <a:schemeClr val="accent6">
                    <a:lumMod val="50000"/>
                  </a:schemeClr>
                </a:solidFill>
                <a:latin typeface="Calibri" charset="0"/>
                <a:ea typeface="Calibri" charset="0"/>
                <a:cs typeface="Calibri" charset="0"/>
              </a:rPr>
              <a:t>Lorem ipsum dolor sit amet, mel at interesset adversarium. Amet paulo officiis sit eu, errem homero consectetuer duo cu, utamur habemus similique quo eu. Nostrud dolores quo ad. Sea solet dolorum cu.</a:t>
            </a:r>
          </a:p>
        </p:txBody>
      </p:sp>
    </p:spTree>
    <p:extLst>
      <p:ext uri="{BB962C8B-B14F-4D97-AF65-F5344CB8AC3E}">
        <p14:creationId xmlns:p14="http://schemas.microsoft.com/office/powerpoint/2010/main" val="153010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05439E-9503-4F75-8F4E-014F956BFB02}"/>
              </a:ext>
            </a:extLst>
          </p:cNvPr>
          <p:cNvSpPr txBox="1"/>
          <p:nvPr/>
        </p:nvSpPr>
        <p:spPr>
          <a:xfrm>
            <a:off x="1282278" y="372485"/>
            <a:ext cx="9627441" cy="707886"/>
          </a:xfrm>
          <a:prstGeom prst="rect">
            <a:avLst/>
          </a:prstGeom>
          <a:noFill/>
        </p:spPr>
        <p:txBody>
          <a:bodyPr wrap="square" rtlCol="0">
            <a:spAutoFit/>
          </a:bodyPr>
          <a:lstStyle/>
          <a:p>
            <a:pPr algn="ctr"/>
            <a:r>
              <a:rPr lang="en-US" sz="4000" b="1" spc="300" dirty="0">
                <a:solidFill>
                  <a:srgbClr val="00477F"/>
                </a:solidFill>
                <a:latin typeface="Verdana" charset="0"/>
                <a:ea typeface="Verdana" charset="0"/>
                <a:cs typeface="Verdana" charset="0"/>
              </a:rPr>
              <a:t>THE SOLUTION</a:t>
            </a:r>
          </a:p>
        </p:txBody>
      </p:sp>
      <p:grpSp>
        <p:nvGrpSpPr>
          <p:cNvPr id="42" name="Group 41">
            <a:extLst>
              <a:ext uri="{FF2B5EF4-FFF2-40B4-BE49-F238E27FC236}">
                <a16:creationId xmlns:a16="http://schemas.microsoft.com/office/drawing/2014/main" id="{43129E6C-7F12-4616-AC11-BD8499D2D60C}"/>
              </a:ext>
            </a:extLst>
          </p:cNvPr>
          <p:cNvGrpSpPr/>
          <p:nvPr/>
        </p:nvGrpSpPr>
        <p:grpSpPr>
          <a:xfrm>
            <a:off x="322775" y="0"/>
            <a:ext cx="858762" cy="1080371"/>
            <a:chOff x="322775" y="0"/>
            <a:chExt cx="858762" cy="1080371"/>
          </a:xfrm>
        </p:grpSpPr>
        <p:sp>
          <p:nvSpPr>
            <p:cNvPr id="43" name="Rectangle 42">
              <a:extLst>
                <a:ext uri="{FF2B5EF4-FFF2-40B4-BE49-F238E27FC236}">
                  <a16:creationId xmlns:a16="http://schemas.microsoft.com/office/drawing/2014/main" id="{C61EBC6B-F475-4F97-8786-B37CF0EDA49E}"/>
                </a:ext>
              </a:extLst>
            </p:cNvPr>
            <p:cNvSpPr/>
            <p:nvPr/>
          </p:nvSpPr>
          <p:spPr>
            <a:xfrm>
              <a:off x="365125" y="0"/>
              <a:ext cx="740664" cy="1080371"/>
            </a:xfrm>
            <a:prstGeom prst="rect">
              <a:avLst/>
            </a:prstGeom>
            <a:solidFill>
              <a:srgbClr val="65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a:endParaRPr>
            </a:p>
          </p:txBody>
        </p:sp>
        <p:sp>
          <p:nvSpPr>
            <p:cNvPr id="44" name="TextBox 43">
              <a:extLst>
                <a:ext uri="{FF2B5EF4-FFF2-40B4-BE49-F238E27FC236}">
                  <a16:creationId xmlns:a16="http://schemas.microsoft.com/office/drawing/2014/main" id="{AB5DB352-43E5-44F1-9357-A09E8AB1C89E}"/>
                </a:ext>
              </a:extLst>
            </p:cNvPr>
            <p:cNvSpPr txBox="1"/>
            <p:nvPr/>
          </p:nvSpPr>
          <p:spPr>
            <a:xfrm>
              <a:off x="322775" y="450928"/>
              <a:ext cx="858762" cy="523220"/>
            </a:xfrm>
            <a:prstGeom prst="rect">
              <a:avLst/>
            </a:prstGeom>
            <a:noFill/>
          </p:spPr>
          <p:txBody>
            <a:bodyPr wrap="square" rtlCol="0">
              <a:spAutoFit/>
            </a:bodyPr>
            <a:lstStyle/>
            <a:p>
              <a:pPr algn="ctr"/>
              <a:r>
                <a:rPr lang="en-US" sz="2800" b="1" spc="300" dirty="0">
                  <a:solidFill>
                    <a:schemeClr val="tx2">
                      <a:lumMod val="85000"/>
                      <a:lumOff val="15000"/>
                    </a:schemeClr>
                  </a:solidFill>
                  <a:latin typeface="Verdana" charset="0"/>
                  <a:ea typeface="Verdana" charset="0"/>
                  <a:cs typeface="Verdana" charset="0"/>
                </a:rPr>
                <a:t>04</a:t>
              </a:r>
            </a:p>
          </p:txBody>
        </p:sp>
      </p:grpSp>
      <p:sp>
        <p:nvSpPr>
          <p:cNvPr id="48" name="TextBox 47">
            <a:extLst>
              <a:ext uri="{FF2B5EF4-FFF2-40B4-BE49-F238E27FC236}">
                <a16:creationId xmlns:a16="http://schemas.microsoft.com/office/drawing/2014/main" id="{FFFB62CC-E5AD-4BD4-AFF3-650E64E7DE62}"/>
              </a:ext>
            </a:extLst>
          </p:cNvPr>
          <p:cNvSpPr txBox="1"/>
          <p:nvPr/>
        </p:nvSpPr>
        <p:spPr>
          <a:xfrm>
            <a:off x="4352431" y="6279609"/>
            <a:ext cx="3487138" cy="261610"/>
          </a:xfrm>
          <a:prstGeom prst="rect">
            <a:avLst/>
          </a:prstGeom>
          <a:noFill/>
        </p:spPr>
        <p:txBody>
          <a:bodyPr wrap="square" rtlCol="0">
            <a:spAutoFit/>
          </a:bodyPr>
          <a:lstStyle/>
          <a:p>
            <a:pPr algn="ctr"/>
            <a:r>
              <a:rPr lang="en-US" sz="1100" b="1" spc="300" dirty="0">
                <a:solidFill>
                  <a:schemeClr val="bg1">
                    <a:lumMod val="65000"/>
                  </a:schemeClr>
                </a:solidFill>
                <a:latin typeface="Calibri" charset="0"/>
                <a:ea typeface="Calibri" charset="0"/>
                <a:cs typeface="Calibri" charset="0"/>
              </a:rPr>
              <a:t>WWW.YOURWEBSITE.COM</a:t>
            </a:r>
          </a:p>
        </p:txBody>
      </p:sp>
      <p:pic>
        <p:nvPicPr>
          <p:cNvPr id="49" name="Picture 48" descr="PNG-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874" y="2774110"/>
            <a:ext cx="4254543" cy="2498362"/>
          </a:xfrm>
          <a:prstGeom prst="rect">
            <a:avLst/>
          </a:prstGeom>
        </p:spPr>
      </p:pic>
      <p:pic>
        <p:nvPicPr>
          <p:cNvPr id="50" name="Picture 49" descr="PNG-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3517" y="3921728"/>
            <a:ext cx="1592289" cy="943381"/>
          </a:xfrm>
          <a:prstGeom prst="rect">
            <a:avLst/>
          </a:prstGeom>
        </p:spPr>
      </p:pic>
      <p:pic>
        <p:nvPicPr>
          <p:cNvPr id="51" name="Picture 50" descr="PNG-0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3585" y="2270736"/>
            <a:ext cx="1415072" cy="1265837"/>
          </a:xfrm>
          <a:prstGeom prst="rect">
            <a:avLst/>
          </a:prstGeom>
        </p:spPr>
      </p:pic>
      <p:pic>
        <p:nvPicPr>
          <p:cNvPr id="52" name="Picture 51" descr="PNG-0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081" y="1464413"/>
            <a:ext cx="943381" cy="1592289"/>
          </a:xfrm>
          <a:prstGeom prst="rect">
            <a:avLst/>
          </a:prstGeom>
        </p:spPr>
      </p:pic>
      <p:pic>
        <p:nvPicPr>
          <p:cNvPr id="53" name="Picture 52" descr="PNG-0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8068" y="2264074"/>
            <a:ext cx="1416404" cy="1245850"/>
          </a:xfrm>
          <a:prstGeom prst="rect">
            <a:avLst/>
          </a:prstGeom>
        </p:spPr>
      </p:pic>
      <p:pic>
        <p:nvPicPr>
          <p:cNvPr id="54" name="Picture 53" descr="PNG-1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1524" y="3920100"/>
            <a:ext cx="1586959" cy="943381"/>
          </a:xfrm>
          <a:prstGeom prst="rect">
            <a:avLst/>
          </a:prstGeom>
        </p:spPr>
      </p:pic>
      <p:pic>
        <p:nvPicPr>
          <p:cNvPr id="55" name="Picture 54" descr="PNG-0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5054" y="4156139"/>
            <a:ext cx="547641" cy="528986"/>
          </a:xfrm>
          <a:prstGeom prst="rect">
            <a:avLst/>
          </a:prstGeom>
        </p:spPr>
      </p:pic>
      <p:pic>
        <p:nvPicPr>
          <p:cNvPr id="56" name="Picture 55" descr="PNG-06.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9345" y="2441077"/>
            <a:ext cx="516994" cy="552971"/>
          </a:xfrm>
          <a:prstGeom prst="rect">
            <a:avLst/>
          </a:prstGeom>
        </p:spPr>
      </p:pic>
      <p:pic>
        <p:nvPicPr>
          <p:cNvPr id="57" name="Picture 56" descr="PNG-08.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7478" y="1691240"/>
            <a:ext cx="575622" cy="506335"/>
          </a:xfrm>
          <a:prstGeom prst="rect">
            <a:avLst/>
          </a:prstGeom>
        </p:spPr>
      </p:pic>
      <p:pic>
        <p:nvPicPr>
          <p:cNvPr id="58" name="Picture 57" descr="PNG-10.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68251" y="2485172"/>
            <a:ext cx="548973" cy="544976"/>
          </a:xfrm>
          <a:prstGeom prst="rect">
            <a:avLst/>
          </a:prstGeom>
        </p:spPr>
      </p:pic>
      <p:pic>
        <p:nvPicPr>
          <p:cNvPr id="59" name="Picture 58" descr="PNG-1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21295" y="4041937"/>
            <a:ext cx="570293" cy="723526"/>
          </a:xfrm>
          <a:prstGeom prst="rect">
            <a:avLst/>
          </a:prstGeom>
        </p:spPr>
      </p:pic>
      <p:sp>
        <p:nvSpPr>
          <p:cNvPr id="60" name="Rectangle 59"/>
          <p:cNvSpPr/>
          <p:nvPr/>
        </p:nvSpPr>
        <p:spPr>
          <a:xfrm>
            <a:off x="3817166" y="4181549"/>
            <a:ext cx="327334" cy="400110"/>
          </a:xfrm>
          <a:prstGeom prst="rect">
            <a:avLst/>
          </a:prstGeom>
        </p:spPr>
        <p:txBody>
          <a:bodyPr wrap="none">
            <a:spAutoFit/>
          </a:bodyPr>
          <a:lstStyle/>
          <a:p>
            <a:r>
              <a:rPr lang="en-US" sz="2000" b="1" dirty="0">
                <a:solidFill>
                  <a:schemeClr val="bg1"/>
                </a:solidFill>
                <a:latin typeface="Helvetica Neue"/>
                <a:cs typeface="Helvetica Neue"/>
              </a:rPr>
              <a:t>1</a:t>
            </a:r>
          </a:p>
        </p:txBody>
      </p:sp>
      <p:sp>
        <p:nvSpPr>
          <p:cNvPr id="61" name="Rectangle 60"/>
          <p:cNvSpPr/>
          <p:nvPr/>
        </p:nvSpPr>
        <p:spPr>
          <a:xfrm>
            <a:off x="4646918" y="3083985"/>
            <a:ext cx="327334" cy="400110"/>
          </a:xfrm>
          <a:prstGeom prst="rect">
            <a:avLst/>
          </a:prstGeom>
        </p:spPr>
        <p:txBody>
          <a:bodyPr wrap="none">
            <a:spAutoFit/>
          </a:bodyPr>
          <a:lstStyle/>
          <a:p>
            <a:r>
              <a:rPr lang="en-US" sz="2000" b="1" dirty="0">
                <a:solidFill>
                  <a:schemeClr val="bg1"/>
                </a:solidFill>
                <a:latin typeface="Helvetica Neue"/>
                <a:cs typeface="Helvetica Neue"/>
              </a:rPr>
              <a:t>2</a:t>
            </a:r>
          </a:p>
        </p:txBody>
      </p:sp>
      <p:sp>
        <p:nvSpPr>
          <p:cNvPr id="62" name="Rectangle 61"/>
          <p:cNvSpPr/>
          <p:nvPr/>
        </p:nvSpPr>
        <p:spPr>
          <a:xfrm>
            <a:off x="5956272" y="2599097"/>
            <a:ext cx="327334" cy="400110"/>
          </a:xfrm>
          <a:prstGeom prst="rect">
            <a:avLst/>
          </a:prstGeom>
        </p:spPr>
        <p:txBody>
          <a:bodyPr wrap="none">
            <a:spAutoFit/>
          </a:bodyPr>
          <a:lstStyle/>
          <a:p>
            <a:r>
              <a:rPr lang="en-US" sz="2000" b="1" dirty="0">
                <a:solidFill>
                  <a:schemeClr val="bg1"/>
                </a:solidFill>
                <a:latin typeface="Helvetica Neue"/>
                <a:cs typeface="Helvetica Neue"/>
              </a:rPr>
              <a:t>3</a:t>
            </a:r>
          </a:p>
        </p:txBody>
      </p:sp>
      <p:sp>
        <p:nvSpPr>
          <p:cNvPr id="63" name="Rectangle 62"/>
          <p:cNvSpPr/>
          <p:nvPr/>
        </p:nvSpPr>
        <p:spPr>
          <a:xfrm>
            <a:off x="7254531" y="3062513"/>
            <a:ext cx="327334" cy="400110"/>
          </a:xfrm>
          <a:prstGeom prst="rect">
            <a:avLst/>
          </a:prstGeom>
        </p:spPr>
        <p:txBody>
          <a:bodyPr wrap="none">
            <a:spAutoFit/>
          </a:bodyPr>
          <a:lstStyle/>
          <a:p>
            <a:r>
              <a:rPr lang="en-US" sz="2000" b="1" dirty="0">
                <a:solidFill>
                  <a:schemeClr val="bg1"/>
                </a:solidFill>
                <a:latin typeface="Helvetica Neue"/>
                <a:cs typeface="Helvetica Neue"/>
              </a:rPr>
              <a:t>4</a:t>
            </a:r>
          </a:p>
        </p:txBody>
      </p:sp>
      <p:sp>
        <p:nvSpPr>
          <p:cNvPr id="64" name="Rectangle 63"/>
          <p:cNvSpPr/>
          <p:nvPr/>
        </p:nvSpPr>
        <p:spPr>
          <a:xfrm>
            <a:off x="8079460" y="4181549"/>
            <a:ext cx="327334" cy="400110"/>
          </a:xfrm>
          <a:prstGeom prst="rect">
            <a:avLst/>
          </a:prstGeom>
        </p:spPr>
        <p:txBody>
          <a:bodyPr wrap="none">
            <a:spAutoFit/>
          </a:bodyPr>
          <a:lstStyle/>
          <a:p>
            <a:r>
              <a:rPr lang="en-US" sz="2000" b="1" dirty="0">
                <a:solidFill>
                  <a:schemeClr val="bg1"/>
                </a:solidFill>
                <a:latin typeface="Helvetica Neue"/>
                <a:cs typeface="Helvetica Neue"/>
              </a:rPr>
              <a:t>5</a:t>
            </a:r>
          </a:p>
        </p:txBody>
      </p:sp>
      <p:grpSp>
        <p:nvGrpSpPr>
          <p:cNvPr id="65" name="Group 64"/>
          <p:cNvGrpSpPr/>
          <p:nvPr/>
        </p:nvGrpSpPr>
        <p:grpSpPr>
          <a:xfrm>
            <a:off x="694847" y="4919536"/>
            <a:ext cx="2894087" cy="1126161"/>
            <a:chOff x="591487" y="4909986"/>
            <a:chExt cx="2894087" cy="1126161"/>
          </a:xfrm>
        </p:grpSpPr>
        <p:sp>
          <p:nvSpPr>
            <p:cNvPr id="66" name="TextBox 65">
              <a:extLst>
                <a:ext uri="{FF2B5EF4-FFF2-40B4-BE49-F238E27FC236}">
                  <a16:creationId xmlns:a16="http://schemas.microsoft.com/office/drawing/2014/main" id="{856AA06A-E5E2-44F5-B1AA-E34F8BBE2DE9}"/>
                </a:ext>
              </a:extLst>
            </p:cNvPr>
            <p:cNvSpPr txBox="1"/>
            <p:nvPr/>
          </p:nvSpPr>
          <p:spPr>
            <a:xfrm>
              <a:off x="968908" y="4909986"/>
              <a:ext cx="2516666" cy="400110"/>
            </a:xfrm>
            <a:prstGeom prst="rect">
              <a:avLst/>
            </a:prstGeom>
            <a:noFill/>
          </p:spPr>
          <p:txBody>
            <a:bodyPr wrap="square" rtlCol="0">
              <a:spAutoFit/>
            </a:bodyPr>
            <a:lstStyle/>
            <a:p>
              <a:pPr algn="r"/>
              <a:r>
                <a:rPr lang="en-US" sz="2000" dirty="0">
                  <a:solidFill>
                    <a:srgbClr val="00A1E2"/>
                  </a:solidFill>
                  <a:latin typeface="Roboto" panose="02000000000000000000"/>
                  <a:ea typeface="Roboto" panose="02000000000000000000" pitchFamily="2" charset="0"/>
                  <a:cs typeface="Times Sans Serif" panose="02020603050405020304" pitchFamily="18" charset="0"/>
                </a:rPr>
                <a:t>SOLUTIONS</a:t>
              </a:r>
            </a:p>
          </p:txBody>
        </p:sp>
        <p:sp>
          <p:nvSpPr>
            <p:cNvPr id="67" name="Rectangle 66">
              <a:extLst>
                <a:ext uri="{FF2B5EF4-FFF2-40B4-BE49-F238E27FC236}">
                  <a16:creationId xmlns:a16="http://schemas.microsoft.com/office/drawing/2014/main" id="{B3B13A23-F53B-4771-8BAA-1669B34B9488}"/>
                </a:ext>
              </a:extLst>
            </p:cNvPr>
            <p:cNvSpPr/>
            <p:nvPr/>
          </p:nvSpPr>
          <p:spPr>
            <a:xfrm>
              <a:off x="591487" y="5318643"/>
              <a:ext cx="2894087" cy="717504"/>
            </a:xfrm>
            <a:prstGeom prst="rect">
              <a:avLst/>
            </a:prstGeom>
          </p:spPr>
          <p:txBody>
            <a:bodyPr wrap="square">
              <a:spAutoFit/>
            </a:bodyPr>
            <a:lstStyle/>
            <a:p>
              <a:pPr algn="r">
                <a:lnSpc>
                  <a:spcPts val="1600"/>
                </a:lnSpc>
              </a:pPr>
              <a:r>
                <a:rPr lang="en-US" dirty="0">
                  <a:solidFill>
                    <a:schemeClr val="accent6">
                      <a:lumMod val="50000"/>
                    </a:schemeClr>
                  </a:solidFill>
                </a:rPr>
                <a:t>What are some of the alternative solutions that people are using today? </a:t>
              </a:r>
              <a:endParaRPr lang="id-ID" dirty="0">
                <a:solidFill>
                  <a:schemeClr val="accent6">
                    <a:lumMod val="50000"/>
                  </a:schemeClr>
                </a:solidFill>
                <a:latin typeface="Calibri" charset="0"/>
                <a:ea typeface="Calibri" charset="0"/>
                <a:cs typeface="Calibri" charset="0"/>
              </a:endParaRPr>
            </a:p>
          </p:txBody>
        </p:sp>
      </p:grpSp>
      <p:grpSp>
        <p:nvGrpSpPr>
          <p:cNvPr id="68" name="Group 67"/>
          <p:cNvGrpSpPr/>
          <p:nvPr/>
        </p:nvGrpSpPr>
        <p:grpSpPr>
          <a:xfrm>
            <a:off x="525574" y="2328605"/>
            <a:ext cx="2894087" cy="920977"/>
            <a:chOff x="591487" y="4909986"/>
            <a:chExt cx="2894087" cy="920977"/>
          </a:xfrm>
        </p:grpSpPr>
        <p:sp>
          <p:nvSpPr>
            <p:cNvPr id="69" name="TextBox 68">
              <a:extLst>
                <a:ext uri="{FF2B5EF4-FFF2-40B4-BE49-F238E27FC236}">
                  <a16:creationId xmlns:a16="http://schemas.microsoft.com/office/drawing/2014/main" id="{856AA06A-E5E2-44F5-B1AA-E34F8BBE2DE9}"/>
                </a:ext>
              </a:extLst>
            </p:cNvPr>
            <p:cNvSpPr txBox="1"/>
            <p:nvPr/>
          </p:nvSpPr>
          <p:spPr>
            <a:xfrm>
              <a:off x="968908" y="4909986"/>
              <a:ext cx="2516666" cy="400110"/>
            </a:xfrm>
            <a:prstGeom prst="rect">
              <a:avLst/>
            </a:prstGeom>
            <a:noFill/>
          </p:spPr>
          <p:txBody>
            <a:bodyPr wrap="square" rtlCol="0">
              <a:spAutoFit/>
            </a:bodyPr>
            <a:lstStyle/>
            <a:p>
              <a:pPr algn="r"/>
              <a:r>
                <a:rPr lang="en-US" sz="2000" dirty="0">
                  <a:solidFill>
                    <a:srgbClr val="00A1E2"/>
                  </a:solidFill>
                  <a:latin typeface="Roboto" panose="02000000000000000000"/>
                  <a:ea typeface="Roboto" panose="02000000000000000000" pitchFamily="2" charset="0"/>
                  <a:cs typeface="Times Sans Serif" panose="02020603050405020304" pitchFamily="18" charset="0"/>
                </a:rPr>
                <a:t>SOLUTIONS</a:t>
              </a:r>
            </a:p>
          </p:txBody>
        </p:sp>
        <p:sp>
          <p:nvSpPr>
            <p:cNvPr id="70" name="Rectangle 69">
              <a:extLst>
                <a:ext uri="{FF2B5EF4-FFF2-40B4-BE49-F238E27FC236}">
                  <a16:creationId xmlns:a16="http://schemas.microsoft.com/office/drawing/2014/main" id="{B3B13A23-F53B-4771-8BAA-1669B34B9488}"/>
                </a:ext>
              </a:extLst>
            </p:cNvPr>
            <p:cNvSpPr/>
            <p:nvPr/>
          </p:nvSpPr>
          <p:spPr>
            <a:xfrm>
              <a:off x="591487" y="5318643"/>
              <a:ext cx="2894087" cy="512320"/>
            </a:xfrm>
            <a:prstGeom prst="rect">
              <a:avLst/>
            </a:prstGeom>
          </p:spPr>
          <p:txBody>
            <a:bodyPr wrap="square">
              <a:spAutoFit/>
            </a:bodyPr>
            <a:lstStyle/>
            <a:p>
              <a:pPr algn="r">
                <a:lnSpc>
                  <a:spcPts val="1600"/>
                </a:lnSpc>
              </a:pPr>
              <a:r>
                <a:rPr lang="en-US" sz="1400" dirty="0">
                  <a:solidFill>
                    <a:schemeClr val="accent6">
                      <a:lumMod val="50000"/>
                    </a:schemeClr>
                  </a:solidFill>
                </a:rPr>
                <a:t>Why are current alternate solutions not working?</a:t>
              </a:r>
              <a:endParaRPr lang="id-ID" sz="1400" dirty="0">
                <a:solidFill>
                  <a:schemeClr val="accent6">
                    <a:lumMod val="50000"/>
                  </a:schemeClr>
                </a:solidFill>
                <a:latin typeface="Calibri" charset="0"/>
                <a:ea typeface="Calibri" charset="0"/>
                <a:cs typeface="Calibri" charset="0"/>
              </a:endParaRPr>
            </a:p>
          </p:txBody>
        </p:sp>
      </p:grpSp>
      <p:grpSp>
        <p:nvGrpSpPr>
          <p:cNvPr id="71" name="Group 70"/>
          <p:cNvGrpSpPr/>
          <p:nvPr/>
        </p:nvGrpSpPr>
        <p:grpSpPr>
          <a:xfrm flipH="1">
            <a:off x="8752939" y="2328605"/>
            <a:ext cx="2610878" cy="911359"/>
            <a:chOff x="591487" y="4909986"/>
            <a:chExt cx="2894087" cy="911359"/>
          </a:xfrm>
        </p:grpSpPr>
        <p:sp>
          <p:nvSpPr>
            <p:cNvPr id="72" name="TextBox 71">
              <a:extLst>
                <a:ext uri="{FF2B5EF4-FFF2-40B4-BE49-F238E27FC236}">
                  <a16:creationId xmlns:a16="http://schemas.microsoft.com/office/drawing/2014/main" id="{856AA06A-E5E2-44F5-B1AA-E34F8BBE2DE9}"/>
                </a:ext>
              </a:extLst>
            </p:cNvPr>
            <p:cNvSpPr txBox="1"/>
            <p:nvPr/>
          </p:nvSpPr>
          <p:spPr>
            <a:xfrm>
              <a:off x="968908" y="4909986"/>
              <a:ext cx="2516666" cy="400110"/>
            </a:xfrm>
            <a:prstGeom prst="rect">
              <a:avLst/>
            </a:prstGeom>
            <a:noFill/>
          </p:spPr>
          <p:txBody>
            <a:bodyPr wrap="square" rtlCol="0">
              <a:spAutoFit/>
            </a:bodyPr>
            <a:lstStyle/>
            <a:p>
              <a:r>
                <a:rPr lang="en-US" sz="2000" dirty="0">
                  <a:solidFill>
                    <a:srgbClr val="00A1E2"/>
                  </a:solidFill>
                  <a:latin typeface="Roboto" panose="02000000000000000000"/>
                  <a:ea typeface="Roboto" panose="02000000000000000000" pitchFamily="2" charset="0"/>
                  <a:cs typeface="Times Sans Serif" panose="02020603050405020304" pitchFamily="18" charset="0"/>
                </a:rPr>
                <a:t>SOLUTIONS</a:t>
              </a:r>
            </a:p>
          </p:txBody>
        </p:sp>
        <p:sp>
          <p:nvSpPr>
            <p:cNvPr id="73" name="Rectangle 72">
              <a:extLst>
                <a:ext uri="{FF2B5EF4-FFF2-40B4-BE49-F238E27FC236}">
                  <a16:creationId xmlns:a16="http://schemas.microsoft.com/office/drawing/2014/main" id="{B3B13A23-F53B-4771-8BAA-1669B34B9488}"/>
                </a:ext>
              </a:extLst>
            </p:cNvPr>
            <p:cNvSpPr/>
            <p:nvPr/>
          </p:nvSpPr>
          <p:spPr>
            <a:xfrm>
              <a:off x="591487" y="5318643"/>
              <a:ext cx="2894087" cy="502702"/>
            </a:xfrm>
            <a:prstGeom prst="rect">
              <a:avLst/>
            </a:prstGeom>
          </p:spPr>
          <p:txBody>
            <a:bodyPr wrap="square">
              <a:spAutoFit/>
            </a:bodyPr>
            <a:lstStyle/>
            <a:p>
              <a:pPr>
                <a:lnSpc>
                  <a:spcPts val="1600"/>
                </a:lnSpc>
              </a:pPr>
              <a:r>
                <a:rPr lang="en-US" sz="1400" dirty="0">
                  <a:solidFill>
                    <a:schemeClr val="accent6">
                      <a:lumMod val="50000"/>
                    </a:schemeClr>
                  </a:solidFill>
                </a:rPr>
                <a:t>How is your solution better than the alternative solutions?</a:t>
              </a:r>
              <a:endParaRPr lang="id-ID" sz="1400" dirty="0">
                <a:solidFill>
                  <a:schemeClr val="accent6">
                    <a:lumMod val="50000"/>
                  </a:schemeClr>
                </a:solidFill>
                <a:latin typeface="Calibri" charset="0"/>
                <a:ea typeface="Calibri" charset="0"/>
                <a:cs typeface="Calibri" charset="0"/>
              </a:endParaRPr>
            </a:p>
          </p:txBody>
        </p:sp>
      </p:grpSp>
      <p:grpSp>
        <p:nvGrpSpPr>
          <p:cNvPr id="74" name="Group 73"/>
          <p:cNvGrpSpPr/>
          <p:nvPr/>
        </p:nvGrpSpPr>
        <p:grpSpPr>
          <a:xfrm flipH="1">
            <a:off x="6708797" y="1273660"/>
            <a:ext cx="4911074" cy="642674"/>
            <a:chOff x="-1958217" y="4973486"/>
            <a:chExt cx="5443791" cy="642674"/>
          </a:xfrm>
        </p:grpSpPr>
        <p:sp>
          <p:nvSpPr>
            <p:cNvPr id="75" name="TextBox 74">
              <a:extLst>
                <a:ext uri="{FF2B5EF4-FFF2-40B4-BE49-F238E27FC236}">
                  <a16:creationId xmlns:a16="http://schemas.microsoft.com/office/drawing/2014/main" id="{856AA06A-E5E2-44F5-B1AA-E34F8BBE2DE9}"/>
                </a:ext>
              </a:extLst>
            </p:cNvPr>
            <p:cNvSpPr txBox="1"/>
            <p:nvPr/>
          </p:nvSpPr>
          <p:spPr>
            <a:xfrm>
              <a:off x="968908" y="4973486"/>
              <a:ext cx="2516666" cy="400110"/>
            </a:xfrm>
            <a:prstGeom prst="rect">
              <a:avLst/>
            </a:prstGeom>
            <a:noFill/>
          </p:spPr>
          <p:txBody>
            <a:bodyPr wrap="square" rtlCol="0">
              <a:spAutoFit/>
            </a:bodyPr>
            <a:lstStyle/>
            <a:p>
              <a:r>
                <a:rPr lang="en-US" sz="2000" dirty="0">
                  <a:solidFill>
                    <a:srgbClr val="00A1E2"/>
                  </a:solidFill>
                  <a:latin typeface="Roboto" panose="02000000000000000000"/>
                  <a:ea typeface="Roboto" panose="02000000000000000000" pitchFamily="2" charset="0"/>
                  <a:cs typeface="Times Sans Serif" panose="02020603050405020304" pitchFamily="18" charset="0"/>
                </a:rPr>
                <a:t>SOLUTIONS</a:t>
              </a:r>
            </a:p>
          </p:txBody>
        </p:sp>
        <p:sp>
          <p:nvSpPr>
            <p:cNvPr id="76" name="Rectangle 75">
              <a:extLst>
                <a:ext uri="{FF2B5EF4-FFF2-40B4-BE49-F238E27FC236}">
                  <a16:creationId xmlns:a16="http://schemas.microsoft.com/office/drawing/2014/main" id="{B3B13A23-F53B-4771-8BAA-1669B34B9488}"/>
                </a:ext>
              </a:extLst>
            </p:cNvPr>
            <p:cNvSpPr/>
            <p:nvPr/>
          </p:nvSpPr>
          <p:spPr>
            <a:xfrm>
              <a:off x="-1958217" y="5318643"/>
              <a:ext cx="5443791" cy="297517"/>
            </a:xfrm>
            <a:prstGeom prst="rect">
              <a:avLst/>
            </a:prstGeom>
          </p:spPr>
          <p:txBody>
            <a:bodyPr wrap="square">
              <a:spAutoFit/>
            </a:bodyPr>
            <a:lstStyle/>
            <a:p>
              <a:pPr>
                <a:lnSpc>
                  <a:spcPts val="1600"/>
                </a:lnSpc>
              </a:pPr>
              <a:r>
                <a:rPr lang="en-US" sz="1400" dirty="0">
                  <a:solidFill>
                    <a:schemeClr val="accent6">
                      <a:lumMod val="50000"/>
                    </a:schemeClr>
                  </a:solidFill>
                  <a:latin typeface="Calibri" charset="0"/>
                  <a:ea typeface="Calibri" charset="0"/>
                  <a:cs typeface="Calibri" charset="0"/>
                </a:rPr>
                <a:t>What is your solution?</a:t>
              </a:r>
              <a:endParaRPr lang="id-ID" sz="1400" dirty="0">
                <a:solidFill>
                  <a:schemeClr val="accent6">
                    <a:lumMod val="50000"/>
                  </a:schemeClr>
                </a:solidFill>
                <a:latin typeface="Calibri" charset="0"/>
                <a:ea typeface="Calibri" charset="0"/>
                <a:cs typeface="Calibri" charset="0"/>
              </a:endParaRPr>
            </a:p>
          </p:txBody>
        </p:sp>
      </p:grpSp>
      <p:grpSp>
        <p:nvGrpSpPr>
          <p:cNvPr id="77" name="Group 76"/>
          <p:cNvGrpSpPr/>
          <p:nvPr/>
        </p:nvGrpSpPr>
        <p:grpSpPr>
          <a:xfrm flipH="1">
            <a:off x="8624649" y="4919536"/>
            <a:ext cx="2739168" cy="920977"/>
            <a:chOff x="591487" y="4909986"/>
            <a:chExt cx="2894087" cy="920977"/>
          </a:xfrm>
        </p:grpSpPr>
        <p:sp>
          <p:nvSpPr>
            <p:cNvPr id="78" name="TextBox 77">
              <a:extLst>
                <a:ext uri="{FF2B5EF4-FFF2-40B4-BE49-F238E27FC236}">
                  <a16:creationId xmlns:a16="http://schemas.microsoft.com/office/drawing/2014/main" id="{856AA06A-E5E2-44F5-B1AA-E34F8BBE2DE9}"/>
                </a:ext>
              </a:extLst>
            </p:cNvPr>
            <p:cNvSpPr txBox="1"/>
            <p:nvPr/>
          </p:nvSpPr>
          <p:spPr>
            <a:xfrm>
              <a:off x="968908" y="4909986"/>
              <a:ext cx="2516666" cy="400110"/>
            </a:xfrm>
            <a:prstGeom prst="rect">
              <a:avLst/>
            </a:prstGeom>
            <a:noFill/>
          </p:spPr>
          <p:txBody>
            <a:bodyPr wrap="square" rtlCol="0">
              <a:spAutoFit/>
            </a:bodyPr>
            <a:lstStyle/>
            <a:p>
              <a:r>
                <a:rPr lang="en-US" sz="2000" dirty="0">
                  <a:solidFill>
                    <a:srgbClr val="00A1E2"/>
                  </a:solidFill>
                  <a:latin typeface="Roboto" panose="02000000000000000000"/>
                  <a:ea typeface="Roboto" panose="02000000000000000000" pitchFamily="2" charset="0"/>
                  <a:cs typeface="Times Sans Serif" panose="02020603050405020304" pitchFamily="18" charset="0"/>
                </a:rPr>
                <a:t>SOLUTIONS</a:t>
              </a:r>
            </a:p>
          </p:txBody>
        </p:sp>
        <p:sp>
          <p:nvSpPr>
            <p:cNvPr id="79" name="Rectangle 78">
              <a:extLst>
                <a:ext uri="{FF2B5EF4-FFF2-40B4-BE49-F238E27FC236}">
                  <a16:creationId xmlns:a16="http://schemas.microsoft.com/office/drawing/2014/main" id="{B3B13A23-F53B-4771-8BAA-1669B34B9488}"/>
                </a:ext>
              </a:extLst>
            </p:cNvPr>
            <p:cNvSpPr/>
            <p:nvPr/>
          </p:nvSpPr>
          <p:spPr>
            <a:xfrm>
              <a:off x="591487" y="5318643"/>
              <a:ext cx="2894087" cy="512320"/>
            </a:xfrm>
            <a:prstGeom prst="rect">
              <a:avLst/>
            </a:prstGeom>
          </p:spPr>
          <p:txBody>
            <a:bodyPr wrap="square">
              <a:spAutoFit/>
            </a:bodyPr>
            <a:lstStyle/>
            <a:p>
              <a:pPr>
                <a:lnSpc>
                  <a:spcPts val="1600"/>
                </a:lnSpc>
              </a:pPr>
              <a:r>
                <a:rPr lang="en-US" sz="1400" dirty="0">
                  <a:solidFill>
                    <a:schemeClr val="accent6">
                      <a:lumMod val="50000"/>
                    </a:schemeClr>
                  </a:solidFill>
                </a:rPr>
                <a:t>Is there anything proprietary and unique?</a:t>
              </a:r>
            </a:p>
          </p:txBody>
        </p:sp>
      </p:grpSp>
      <p:pic>
        <p:nvPicPr>
          <p:cNvPr id="80" name="Picture 79"/>
          <p:cNvPicPr>
            <a:picLocks noChangeAspect="1"/>
          </p:cNvPicPr>
          <p:nvPr/>
        </p:nvPicPr>
        <p:blipFill rotWithShape="1">
          <a:blip r:embed="rId13" cstate="print">
            <a:extLst>
              <a:ext uri="{28A0092B-C50C-407E-A947-70E740481C1C}">
                <a14:useLocalDpi xmlns:a14="http://schemas.microsoft.com/office/drawing/2010/main" val="0"/>
              </a:ext>
            </a:extLst>
          </a:blip>
          <a:srcRect l="17632" t="9673" r="16536" b="9673"/>
          <a:stretch/>
        </p:blipFill>
        <p:spPr>
          <a:xfrm>
            <a:off x="4610038" y="3228856"/>
            <a:ext cx="3015728" cy="2739196"/>
          </a:xfrm>
          <a:prstGeom prst="ellipse">
            <a:avLst/>
          </a:prstGeom>
        </p:spPr>
      </p:pic>
    </p:spTree>
    <p:extLst>
      <p:ext uri="{BB962C8B-B14F-4D97-AF65-F5344CB8AC3E}">
        <p14:creationId xmlns:p14="http://schemas.microsoft.com/office/powerpoint/2010/main" val="196821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1774" r="1774"/>
          <a:stretch>
            <a:fillRect/>
          </a:stretch>
        </p:blipFill>
        <p:spPr>
          <a:xfrm>
            <a:off x="8165524" y="1"/>
            <a:ext cx="3123088" cy="1976616"/>
          </a:xfrm>
        </p:spPr>
      </p:pic>
      <p:sp>
        <p:nvSpPr>
          <p:cNvPr id="65" name="Rectangle 64">
            <a:extLst>
              <a:ext uri="{FF2B5EF4-FFF2-40B4-BE49-F238E27FC236}">
                <a16:creationId xmlns:a16="http://schemas.microsoft.com/office/drawing/2014/main" id="{4FF687BB-B24B-41AE-9AD3-30D1B6675334}"/>
              </a:ext>
            </a:extLst>
          </p:cNvPr>
          <p:cNvSpPr/>
          <p:nvPr/>
        </p:nvSpPr>
        <p:spPr>
          <a:xfrm>
            <a:off x="1707448" y="2231489"/>
            <a:ext cx="3989967" cy="1735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914B429-0B1D-49CC-A866-DCB40DD0A7CD}"/>
              </a:ext>
            </a:extLst>
          </p:cNvPr>
          <p:cNvSpPr/>
          <p:nvPr/>
        </p:nvSpPr>
        <p:spPr>
          <a:xfrm>
            <a:off x="799456" y="2344031"/>
            <a:ext cx="1060334" cy="1510517"/>
          </a:xfrm>
          <a:prstGeom prst="rect">
            <a:avLst/>
          </a:prstGeom>
          <a:solidFill>
            <a:srgbClr val="00A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2FC45AA-002C-4A43-8281-DBE8DC750347}"/>
              </a:ext>
            </a:extLst>
          </p:cNvPr>
          <p:cNvSpPr/>
          <p:nvPr/>
        </p:nvSpPr>
        <p:spPr>
          <a:xfrm>
            <a:off x="875813" y="2704294"/>
            <a:ext cx="907621" cy="1200329"/>
          </a:xfrm>
          <a:prstGeom prst="rect">
            <a:avLst/>
          </a:prstGeom>
        </p:spPr>
        <p:txBody>
          <a:bodyPr wrap="none">
            <a:spAutoFit/>
          </a:bodyPr>
          <a:lstStyle/>
          <a:p>
            <a:pPr algn="ctr"/>
            <a:r>
              <a:rPr lang="en-AU" sz="7200" b="1" dirty="0">
                <a:solidFill>
                  <a:schemeClr val="bg1"/>
                </a:solidFill>
                <a:latin typeface="Verdana" charset="0"/>
                <a:ea typeface="Verdana" charset="0"/>
                <a:cs typeface="Verdana" charset="0"/>
              </a:rPr>
              <a:t>R</a:t>
            </a:r>
            <a:endParaRPr lang="en-US" sz="7200" b="1" dirty="0">
              <a:solidFill>
                <a:schemeClr val="bg1"/>
              </a:solidFill>
              <a:latin typeface="Verdana" charset="0"/>
              <a:ea typeface="Verdana" charset="0"/>
              <a:cs typeface="Verdana" charset="0"/>
            </a:endParaRPr>
          </a:p>
        </p:txBody>
      </p:sp>
      <p:sp>
        <p:nvSpPr>
          <p:cNvPr id="68" name="TextBox 67">
            <a:extLst>
              <a:ext uri="{FF2B5EF4-FFF2-40B4-BE49-F238E27FC236}">
                <a16:creationId xmlns:a16="http://schemas.microsoft.com/office/drawing/2014/main" id="{9460E278-AABE-4F10-B4B8-6E42E2B7AC77}"/>
              </a:ext>
            </a:extLst>
          </p:cNvPr>
          <p:cNvSpPr txBox="1"/>
          <p:nvPr/>
        </p:nvSpPr>
        <p:spPr>
          <a:xfrm>
            <a:off x="948881" y="2411906"/>
            <a:ext cx="860307" cy="461665"/>
          </a:xfrm>
          <a:prstGeom prst="rect">
            <a:avLst/>
          </a:prstGeom>
          <a:noFill/>
        </p:spPr>
        <p:txBody>
          <a:bodyPr wrap="square" rtlCol="0">
            <a:spAutoFit/>
          </a:bodyPr>
          <a:lstStyle/>
          <a:p>
            <a:pPr algn="ctr"/>
            <a:r>
              <a:rPr lang="en-US" sz="2400" b="1" spc="300" dirty="0">
                <a:solidFill>
                  <a:schemeClr val="bg1"/>
                </a:solidFill>
                <a:latin typeface="Verdana" charset="0"/>
                <a:ea typeface="Verdana" charset="0"/>
                <a:cs typeface="Verdana" charset="0"/>
              </a:rPr>
              <a:t>01.</a:t>
            </a:r>
          </a:p>
        </p:txBody>
      </p:sp>
      <p:sp>
        <p:nvSpPr>
          <p:cNvPr id="69" name="TextBox 68">
            <a:extLst>
              <a:ext uri="{FF2B5EF4-FFF2-40B4-BE49-F238E27FC236}">
                <a16:creationId xmlns:a16="http://schemas.microsoft.com/office/drawing/2014/main" id="{2E7EEBE0-698A-4A88-BC70-243A356A3D99}"/>
              </a:ext>
            </a:extLst>
          </p:cNvPr>
          <p:cNvSpPr txBox="1"/>
          <p:nvPr/>
        </p:nvSpPr>
        <p:spPr>
          <a:xfrm>
            <a:off x="2047601" y="2511140"/>
            <a:ext cx="3819223" cy="461665"/>
          </a:xfrm>
          <a:prstGeom prst="rect">
            <a:avLst/>
          </a:prstGeom>
          <a:noFill/>
        </p:spPr>
        <p:txBody>
          <a:bodyPr wrap="square" rtlCol="0">
            <a:spAutoFit/>
          </a:bodyPr>
          <a:lstStyle/>
          <a:p>
            <a:r>
              <a:rPr lang="en-US" sz="2400" b="1" dirty="0">
                <a:solidFill>
                  <a:srgbClr val="00A1E2"/>
                </a:solidFill>
                <a:latin typeface="Verdana" charset="0"/>
                <a:ea typeface="Verdana" charset="0"/>
                <a:cs typeface="Verdana" charset="0"/>
              </a:rPr>
              <a:t>Revenue</a:t>
            </a:r>
          </a:p>
        </p:txBody>
      </p:sp>
      <p:sp>
        <p:nvSpPr>
          <p:cNvPr id="70" name="Rectangle 69">
            <a:extLst>
              <a:ext uri="{FF2B5EF4-FFF2-40B4-BE49-F238E27FC236}">
                <a16:creationId xmlns:a16="http://schemas.microsoft.com/office/drawing/2014/main" id="{3AC6E0EE-3B0F-4CC0-A64B-A32C18903871}"/>
              </a:ext>
            </a:extLst>
          </p:cNvPr>
          <p:cNvSpPr/>
          <p:nvPr/>
        </p:nvSpPr>
        <p:spPr>
          <a:xfrm>
            <a:off x="2047602" y="2973575"/>
            <a:ext cx="3396596" cy="275396"/>
          </a:xfrm>
          <a:prstGeom prst="rect">
            <a:avLst/>
          </a:prstGeom>
        </p:spPr>
        <p:txBody>
          <a:bodyPr wrap="square">
            <a:spAutoFit/>
          </a:bodyPr>
          <a:lstStyle/>
          <a:p>
            <a:pPr>
              <a:lnSpc>
                <a:spcPts val="1600"/>
              </a:lnSpc>
            </a:pPr>
            <a:r>
              <a:rPr lang="en-US" sz="1000" dirty="0">
                <a:solidFill>
                  <a:schemeClr val="bg1">
                    <a:lumMod val="50000"/>
                  </a:schemeClr>
                </a:solidFill>
                <a:latin typeface="Roboto" panose="02000000000000000000"/>
              </a:rPr>
              <a:t>How you will/are driving revenue and a profit.</a:t>
            </a:r>
            <a:endParaRPr lang="id-ID" sz="1000" dirty="0">
              <a:solidFill>
                <a:schemeClr val="bg1">
                  <a:lumMod val="50000"/>
                </a:schemeClr>
              </a:solidFill>
              <a:latin typeface="Roboto" panose="02000000000000000000"/>
            </a:endParaRPr>
          </a:p>
        </p:txBody>
      </p:sp>
      <p:sp>
        <p:nvSpPr>
          <p:cNvPr id="71" name="Rectangle 70">
            <a:extLst>
              <a:ext uri="{FF2B5EF4-FFF2-40B4-BE49-F238E27FC236}">
                <a16:creationId xmlns:a16="http://schemas.microsoft.com/office/drawing/2014/main" id="{99C3005E-21A1-4E09-8C8B-910AA7AAF049}"/>
              </a:ext>
            </a:extLst>
          </p:cNvPr>
          <p:cNvSpPr/>
          <p:nvPr/>
        </p:nvSpPr>
        <p:spPr>
          <a:xfrm>
            <a:off x="1710178" y="4197011"/>
            <a:ext cx="3989967" cy="1735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3187E08-F0D8-4317-B004-A57D083B5F79}"/>
              </a:ext>
            </a:extLst>
          </p:cNvPr>
          <p:cNvSpPr/>
          <p:nvPr/>
        </p:nvSpPr>
        <p:spPr>
          <a:xfrm>
            <a:off x="802186" y="4309553"/>
            <a:ext cx="1060334" cy="1510517"/>
          </a:xfrm>
          <a:prstGeom prst="rect">
            <a:avLst/>
          </a:prstGeom>
          <a:solidFill>
            <a:srgbClr val="336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8816B84-00F4-47AA-A615-4DBF7FACDA6E}"/>
              </a:ext>
            </a:extLst>
          </p:cNvPr>
          <p:cNvSpPr/>
          <p:nvPr/>
        </p:nvSpPr>
        <p:spPr>
          <a:xfrm>
            <a:off x="912206" y="4669816"/>
            <a:ext cx="840295" cy="1200329"/>
          </a:xfrm>
          <a:prstGeom prst="rect">
            <a:avLst/>
          </a:prstGeom>
        </p:spPr>
        <p:txBody>
          <a:bodyPr wrap="none">
            <a:spAutoFit/>
          </a:bodyPr>
          <a:lstStyle/>
          <a:p>
            <a:pPr algn="ctr"/>
            <a:r>
              <a:rPr lang="en-AU" sz="7200" b="1" dirty="0">
                <a:solidFill>
                  <a:schemeClr val="bg1"/>
                </a:solidFill>
                <a:latin typeface="Verdana" charset="0"/>
                <a:ea typeface="Verdana" charset="0"/>
                <a:cs typeface="Verdana" charset="0"/>
              </a:rPr>
              <a:t>S</a:t>
            </a:r>
            <a:endParaRPr lang="en-US" sz="7200" b="1" dirty="0">
              <a:solidFill>
                <a:schemeClr val="bg1"/>
              </a:solidFill>
              <a:latin typeface="Verdana" charset="0"/>
              <a:ea typeface="Verdana" charset="0"/>
              <a:cs typeface="Verdana" charset="0"/>
            </a:endParaRPr>
          </a:p>
        </p:txBody>
      </p:sp>
      <p:sp>
        <p:nvSpPr>
          <p:cNvPr id="74" name="TextBox 73">
            <a:extLst>
              <a:ext uri="{FF2B5EF4-FFF2-40B4-BE49-F238E27FC236}">
                <a16:creationId xmlns:a16="http://schemas.microsoft.com/office/drawing/2014/main" id="{E6784373-1E3D-4C96-A8F2-0054FB7541BA}"/>
              </a:ext>
            </a:extLst>
          </p:cNvPr>
          <p:cNvSpPr txBox="1"/>
          <p:nvPr/>
        </p:nvSpPr>
        <p:spPr>
          <a:xfrm>
            <a:off x="951611" y="4377428"/>
            <a:ext cx="860307" cy="461665"/>
          </a:xfrm>
          <a:prstGeom prst="rect">
            <a:avLst/>
          </a:prstGeom>
          <a:noFill/>
        </p:spPr>
        <p:txBody>
          <a:bodyPr wrap="square" rtlCol="0">
            <a:spAutoFit/>
          </a:bodyPr>
          <a:lstStyle/>
          <a:p>
            <a:pPr algn="ctr"/>
            <a:r>
              <a:rPr lang="en-US" sz="2400" b="1" spc="300" dirty="0">
                <a:solidFill>
                  <a:schemeClr val="bg1"/>
                </a:solidFill>
                <a:latin typeface="Verdana" charset="0"/>
                <a:ea typeface="Verdana" charset="0"/>
                <a:cs typeface="Verdana" charset="0"/>
              </a:rPr>
              <a:t>03.</a:t>
            </a:r>
          </a:p>
        </p:txBody>
      </p:sp>
      <p:sp>
        <p:nvSpPr>
          <p:cNvPr id="75" name="TextBox 74">
            <a:extLst>
              <a:ext uri="{FF2B5EF4-FFF2-40B4-BE49-F238E27FC236}">
                <a16:creationId xmlns:a16="http://schemas.microsoft.com/office/drawing/2014/main" id="{AE8A0CA7-1A86-4C1E-B53B-A9095AE594E0}"/>
              </a:ext>
            </a:extLst>
          </p:cNvPr>
          <p:cNvSpPr txBox="1"/>
          <p:nvPr/>
        </p:nvSpPr>
        <p:spPr>
          <a:xfrm>
            <a:off x="2050331" y="4476662"/>
            <a:ext cx="3946279" cy="461665"/>
          </a:xfrm>
          <a:prstGeom prst="rect">
            <a:avLst/>
          </a:prstGeom>
          <a:noFill/>
        </p:spPr>
        <p:txBody>
          <a:bodyPr wrap="square" rtlCol="0">
            <a:spAutoFit/>
          </a:bodyPr>
          <a:lstStyle/>
          <a:p>
            <a:r>
              <a:rPr lang="en-US" sz="2400" b="1" dirty="0">
                <a:solidFill>
                  <a:srgbClr val="336C99"/>
                </a:solidFill>
                <a:latin typeface="Verdana" charset="0"/>
                <a:ea typeface="Verdana" charset="0"/>
                <a:cs typeface="Verdana" charset="0"/>
              </a:rPr>
              <a:t>Sales &amp; Distribution</a:t>
            </a:r>
          </a:p>
        </p:txBody>
      </p:sp>
      <p:sp>
        <p:nvSpPr>
          <p:cNvPr id="76" name="Rectangle 75">
            <a:extLst>
              <a:ext uri="{FF2B5EF4-FFF2-40B4-BE49-F238E27FC236}">
                <a16:creationId xmlns:a16="http://schemas.microsoft.com/office/drawing/2014/main" id="{F034342A-5C54-456B-85BE-E149ABE78E87}"/>
              </a:ext>
            </a:extLst>
          </p:cNvPr>
          <p:cNvSpPr/>
          <p:nvPr/>
        </p:nvSpPr>
        <p:spPr>
          <a:xfrm>
            <a:off x="2050332" y="4939097"/>
            <a:ext cx="3396596" cy="275396"/>
          </a:xfrm>
          <a:prstGeom prst="rect">
            <a:avLst/>
          </a:prstGeom>
        </p:spPr>
        <p:txBody>
          <a:bodyPr wrap="square">
            <a:spAutoFit/>
          </a:bodyPr>
          <a:lstStyle/>
          <a:p>
            <a:pPr>
              <a:lnSpc>
                <a:spcPts val="1600"/>
              </a:lnSpc>
            </a:pPr>
            <a:r>
              <a:rPr lang="en-US" sz="1000" dirty="0">
                <a:solidFill>
                  <a:schemeClr val="bg1">
                    <a:lumMod val="50000"/>
                  </a:schemeClr>
                </a:solidFill>
                <a:latin typeface="Roboto" panose="02000000000000000000"/>
              </a:rPr>
              <a:t>Your plan for marketing, sales and distribution of product.</a:t>
            </a:r>
            <a:endParaRPr lang="id-ID" sz="1000" dirty="0">
              <a:solidFill>
                <a:schemeClr val="bg1">
                  <a:lumMod val="50000"/>
                </a:schemeClr>
              </a:solidFill>
              <a:latin typeface="Roboto" panose="02000000000000000000"/>
            </a:endParaRPr>
          </a:p>
        </p:txBody>
      </p:sp>
      <p:sp>
        <p:nvSpPr>
          <p:cNvPr id="77" name="Rectangle 76">
            <a:extLst>
              <a:ext uri="{FF2B5EF4-FFF2-40B4-BE49-F238E27FC236}">
                <a16:creationId xmlns:a16="http://schemas.microsoft.com/office/drawing/2014/main" id="{CA4283D4-1282-41C0-841C-0AFD04711368}"/>
              </a:ext>
            </a:extLst>
          </p:cNvPr>
          <p:cNvSpPr/>
          <p:nvPr/>
        </p:nvSpPr>
        <p:spPr>
          <a:xfrm>
            <a:off x="7298644" y="4193058"/>
            <a:ext cx="3989967" cy="1735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218D325-9AD8-448D-B52F-709A4C6DDE03}"/>
              </a:ext>
            </a:extLst>
          </p:cNvPr>
          <p:cNvSpPr/>
          <p:nvPr/>
        </p:nvSpPr>
        <p:spPr>
          <a:xfrm>
            <a:off x="6390652" y="4305600"/>
            <a:ext cx="1060334" cy="1510517"/>
          </a:xfrm>
          <a:prstGeom prst="rect">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E1BCF89-DA73-4D4A-8A28-8D4E5D9F5D9F}"/>
              </a:ext>
            </a:extLst>
          </p:cNvPr>
          <p:cNvSpPr/>
          <p:nvPr/>
        </p:nvSpPr>
        <p:spPr>
          <a:xfrm>
            <a:off x="6475825" y="4665863"/>
            <a:ext cx="889988" cy="1200329"/>
          </a:xfrm>
          <a:prstGeom prst="rect">
            <a:avLst/>
          </a:prstGeom>
        </p:spPr>
        <p:txBody>
          <a:bodyPr wrap="none">
            <a:spAutoFit/>
          </a:bodyPr>
          <a:lstStyle/>
          <a:p>
            <a:pPr algn="ctr"/>
            <a:r>
              <a:rPr lang="en-US" sz="7200" b="1" dirty="0">
                <a:solidFill>
                  <a:schemeClr val="bg1"/>
                </a:solidFill>
                <a:latin typeface="Verdana" charset="0"/>
                <a:ea typeface="Verdana" charset="0"/>
                <a:cs typeface="Verdana" charset="0"/>
              </a:rPr>
              <a:t>V</a:t>
            </a:r>
          </a:p>
        </p:txBody>
      </p:sp>
      <p:sp>
        <p:nvSpPr>
          <p:cNvPr id="80" name="TextBox 79">
            <a:extLst>
              <a:ext uri="{FF2B5EF4-FFF2-40B4-BE49-F238E27FC236}">
                <a16:creationId xmlns:a16="http://schemas.microsoft.com/office/drawing/2014/main" id="{940C20BB-FD84-4427-A77C-4AA0F85F0894}"/>
              </a:ext>
            </a:extLst>
          </p:cNvPr>
          <p:cNvSpPr txBox="1"/>
          <p:nvPr/>
        </p:nvSpPr>
        <p:spPr>
          <a:xfrm>
            <a:off x="6540077" y="4373475"/>
            <a:ext cx="860307" cy="461665"/>
          </a:xfrm>
          <a:prstGeom prst="rect">
            <a:avLst/>
          </a:prstGeom>
          <a:noFill/>
        </p:spPr>
        <p:txBody>
          <a:bodyPr wrap="square" rtlCol="0">
            <a:spAutoFit/>
          </a:bodyPr>
          <a:lstStyle/>
          <a:p>
            <a:pPr algn="ctr"/>
            <a:r>
              <a:rPr lang="en-US" sz="2400" b="1" spc="300" dirty="0">
                <a:solidFill>
                  <a:schemeClr val="bg1"/>
                </a:solidFill>
                <a:latin typeface="Verdana" charset="0"/>
                <a:ea typeface="Verdana" charset="0"/>
                <a:cs typeface="Verdana" charset="0"/>
              </a:rPr>
              <a:t>04.</a:t>
            </a:r>
          </a:p>
        </p:txBody>
      </p:sp>
      <p:sp>
        <p:nvSpPr>
          <p:cNvPr id="81" name="TextBox 80">
            <a:extLst>
              <a:ext uri="{FF2B5EF4-FFF2-40B4-BE49-F238E27FC236}">
                <a16:creationId xmlns:a16="http://schemas.microsoft.com/office/drawing/2014/main" id="{AA05718F-D875-474D-82BE-0A2749390603}"/>
              </a:ext>
            </a:extLst>
          </p:cNvPr>
          <p:cNvSpPr txBox="1"/>
          <p:nvPr/>
        </p:nvSpPr>
        <p:spPr>
          <a:xfrm>
            <a:off x="7638797" y="4472709"/>
            <a:ext cx="4553203" cy="461665"/>
          </a:xfrm>
          <a:prstGeom prst="rect">
            <a:avLst/>
          </a:prstGeom>
          <a:noFill/>
        </p:spPr>
        <p:txBody>
          <a:bodyPr wrap="square" rtlCol="0">
            <a:spAutoFit/>
          </a:bodyPr>
          <a:lstStyle/>
          <a:p>
            <a:r>
              <a:rPr lang="en-US" sz="2400" b="1" dirty="0">
                <a:solidFill>
                  <a:srgbClr val="00477F"/>
                </a:solidFill>
                <a:latin typeface="Verdana" charset="0"/>
                <a:ea typeface="Verdana" charset="0"/>
                <a:cs typeface="Verdana" charset="0"/>
              </a:rPr>
              <a:t>Lifetime Value</a:t>
            </a:r>
          </a:p>
        </p:txBody>
      </p:sp>
      <p:sp>
        <p:nvSpPr>
          <p:cNvPr id="82" name="Rectangle 81">
            <a:extLst>
              <a:ext uri="{FF2B5EF4-FFF2-40B4-BE49-F238E27FC236}">
                <a16:creationId xmlns:a16="http://schemas.microsoft.com/office/drawing/2014/main" id="{B3B24EED-59CD-4C8E-803E-5F853A04FD19}"/>
              </a:ext>
            </a:extLst>
          </p:cNvPr>
          <p:cNvSpPr/>
          <p:nvPr/>
        </p:nvSpPr>
        <p:spPr>
          <a:xfrm>
            <a:off x="7638798" y="4935144"/>
            <a:ext cx="3396596" cy="480581"/>
          </a:xfrm>
          <a:prstGeom prst="rect">
            <a:avLst/>
          </a:prstGeom>
        </p:spPr>
        <p:txBody>
          <a:bodyPr wrap="square">
            <a:spAutoFit/>
          </a:bodyPr>
          <a:lstStyle/>
          <a:p>
            <a:pPr>
              <a:lnSpc>
                <a:spcPts val="1600"/>
              </a:lnSpc>
            </a:pPr>
            <a:r>
              <a:rPr lang="en-US" sz="1000" dirty="0">
                <a:solidFill>
                  <a:schemeClr val="bg1">
                    <a:lumMod val="50000"/>
                  </a:schemeClr>
                </a:solidFill>
                <a:latin typeface="Roboto" panose="02000000000000000000"/>
              </a:rPr>
              <a:t>How your product/service will remain viable and profitable long term.</a:t>
            </a:r>
            <a:endParaRPr lang="id-ID" sz="1000" dirty="0">
              <a:solidFill>
                <a:schemeClr val="bg1">
                  <a:lumMod val="50000"/>
                </a:schemeClr>
              </a:solidFill>
              <a:latin typeface="Roboto" panose="02000000000000000000"/>
            </a:endParaRPr>
          </a:p>
        </p:txBody>
      </p:sp>
      <p:sp>
        <p:nvSpPr>
          <p:cNvPr id="83" name="Rectangle 82">
            <a:extLst>
              <a:ext uri="{FF2B5EF4-FFF2-40B4-BE49-F238E27FC236}">
                <a16:creationId xmlns:a16="http://schemas.microsoft.com/office/drawing/2014/main" id="{0C58390B-62C6-4CC5-9A9C-C53980C24F27}"/>
              </a:ext>
            </a:extLst>
          </p:cNvPr>
          <p:cNvSpPr/>
          <p:nvPr/>
        </p:nvSpPr>
        <p:spPr>
          <a:xfrm>
            <a:off x="7298644" y="2262247"/>
            <a:ext cx="3989967" cy="1735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4FCD17C-4644-42EC-82FA-A06A61D76195}"/>
              </a:ext>
            </a:extLst>
          </p:cNvPr>
          <p:cNvSpPr/>
          <p:nvPr/>
        </p:nvSpPr>
        <p:spPr>
          <a:xfrm>
            <a:off x="6390652" y="2374789"/>
            <a:ext cx="1060334" cy="1510517"/>
          </a:xfrm>
          <a:prstGeom prst="rect">
            <a:avLst/>
          </a:prstGeom>
          <a:solidFill>
            <a:srgbClr val="007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A4E4174-4135-4EF2-8F2A-B2A7A2901745}"/>
              </a:ext>
            </a:extLst>
          </p:cNvPr>
          <p:cNvSpPr/>
          <p:nvPr/>
        </p:nvSpPr>
        <p:spPr>
          <a:xfrm>
            <a:off x="6499870" y="2735052"/>
            <a:ext cx="841897" cy="1200329"/>
          </a:xfrm>
          <a:prstGeom prst="rect">
            <a:avLst/>
          </a:prstGeom>
        </p:spPr>
        <p:txBody>
          <a:bodyPr wrap="none">
            <a:spAutoFit/>
          </a:bodyPr>
          <a:lstStyle/>
          <a:p>
            <a:pPr algn="ctr"/>
            <a:r>
              <a:rPr lang="en-AU" sz="7200" b="1" dirty="0">
                <a:solidFill>
                  <a:schemeClr val="bg1"/>
                </a:solidFill>
                <a:latin typeface="Verdana" charset="0"/>
                <a:ea typeface="Verdana" charset="0"/>
                <a:cs typeface="Verdana" charset="0"/>
              </a:rPr>
              <a:t>$</a:t>
            </a:r>
            <a:endParaRPr lang="en-US" sz="7200" b="1" dirty="0">
              <a:solidFill>
                <a:schemeClr val="bg1"/>
              </a:solidFill>
              <a:latin typeface="Verdana" charset="0"/>
              <a:ea typeface="Verdana" charset="0"/>
              <a:cs typeface="Verdana" charset="0"/>
            </a:endParaRPr>
          </a:p>
        </p:txBody>
      </p:sp>
      <p:sp>
        <p:nvSpPr>
          <p:cNvPr id="86" name="TextBox 85">
            <a:extLst>
              <a:ext uri="{FF2B5EF4-FFF2-40B4-BE49-F238E27FC236}">
                <a16:creationId xmlns:a16="http://schemas.microsoft.com/office/drawing/2014/main" id="{25F940E1-A187-40A9-BD26-BAFDEEBEFADB}"/>
              </a:ext>
            </a:extLst>
          </p:cNvPr>
          <p:cNvSpPr txBox="1"/>
          <p:nvPr/>
        </p:nvSpPr>
        <p:spPr>
          <a:xfrm>
            <a:off x="6540077" y="2442664"/>
            <a:ext cx="860307" cy="461665"/>
          </a:xfrm>
          <a:prstGeom prst="rect">
            <a:avLst/>
          </a:prstGeom>
          <a:noFill/>
        </p:spPr>
        <p:txBody>
          <a:bodyPr wrap="square" rtlCol="0">
            <a:spAutoFit/>
          </a:bodyPr>
          <a:lstStyle/>
          <a:p>
            <a:pPr algn="ctr"/>
            <a:r>
              <a:rPr lang="en-US" sz="2400" b="1" spc="300" dirty="0">
                <a:solidFill>
                  <a:schemeClr val="bg1"/>
                </a:solidFill>
                <a:latin typeface="Verdana" charset="0"/>
                <a:ea typeface="Verdana" charset="0"/>
                <a:cs typeface="Verdana" charset="0"/>
              </a:rPr>
              <a:t>02.</a:t>
            </a:r>
          </a:p>
        </p:txBody>
      </p:sp>
      <p:sp>
        <p:nvSpPr>
          <p:cNvPr id="87" name="TextBox 86">
            <a:extLst>
              <a:ext uri="{FF2B5EF4-FFF2-40B4-BE49-F238E27FC236}">
                <a16:creationId xmlns:a16="http://schemas.microsoft.com/office/drawing/2014/main" id="{CEE1D92F-B7D7-481D-9D2F-9C8948FE6B65}"/>
              </a:ext>
            </a:extLst>
          </p:cNvPr>
          <p:cNvSpPr txBox="1"/>
          <p:nvPr/>
        </p:nvSpPr>
        <p:spPr>
          <a:xfrm>
            <a:off x="7638798" y="2541898"/>
            <a:ext cx="3016768" cy="461665"/>
          </a:xfrm>
          <a:prstGeom prst="rect">
            <a:avLst/>
          </a:prstGeom>
          <a:noFill/>
        </p:spPr>
        <p:txBody>
          <a:bodyPr wrap="square" rtlCol="0">
            <a:spAutoFit/>
          </a:bodyPr>
          <a:lstStyle/>
          <a:p>
            <a:r>
              <a:rPr lang="en-US" sz="2400" b="1" dirty="0">
                <a:solidFill>
                  <a:srgbClr val="0074B2"/>
                </a:solidFill>
                <a:latin typeface="Verdana" charset="0"/>
                <a:ea typeface="Verdana" charset="0"/>
                <a:cs typeface="Verdana" charset="0"/>
              </a:rPr>
              <a:t>Pricing</a:t>
            </a:r>
          </a:p>
        </p:txBody>
      </p:sp>
      <p:sp>
        <p:nvSpPr>
          <p:cNvPr id="88" name="Rectangle 87">
            <a:extLst>
              <a:ext uri="{FF2B5EF4-FFF2-40B4-BE49-F238E27FC236}">
                <a16:creationId xmlns:a16="http://schemas.microsoft.com/office/drawing/2014/main" id="{E71F4F7B-E810-4FD0-9EB6-08AAC8D683EF}"/>
              </a:ext>
            </a:extLst>
          </p:cNvPr>
          <p:cNvSpPr/>
          <p:nvPr/>
        </p:nvSpPr>
        <p:spPr>
          <a:xfrm>
            <a:off x="7638798" y="3004333"/>
            <a:ext cx="3396596" cy="685765"/>
          </a:xfrm>
          <a:prstGeom prst="rect">
            <a:avLst/>
          </a:prstGeom>
        </p:spPr>
        <p:txBody>
          <a:bodyPr wrap="square">
            <a:spAutoFit/>
          </a:bodyPr>
          <a:lstStyle/>
          <a:p>
            <a:pPr>
              <a:lnSpc>
                <a:spcPts val="1600"/>
              </a:lnSpc>
            </a:pPr>
            <a:r>
              <a:rPr lang="en-US" sz="1000" dirty="0">
                <a:solidFill>
                  <a:schemeClr val="bg1">
                    <a:lumMod val="50000"/>
                  </a:schemeClr>
                </a:solidFill>
                <a:latin typeface="Roboto" panose="02000000000000000000"/>
              </a:rPr>
              <a:t>What are your current costs to get the product or service to market and what could they be in the future wit funding/sales.</a:t>
            </a:r>
            <a:endParaRPr lang="id-ID" sz="1000" dirty="0">
              <a:solidFill>
                <a:schemeClr val="bg1">
                  <a:lumMod val="50000"/>
                </a:schemeClr>
              </a:solidFill>
              <a:latin typeface="Roboto" panose="02000000000000000000"/>
            </a:endParaRPr>
          </a:p>
        </p:txBody>
      </p:sp>
      <p:grpSp>
        <p:nvGrpSpPr>
          <p:cNvPr id="89" name="Group 88">
            <a:extLst>
              <a:ext uri="{FF2B5EF4-FFF2-40B4-BE49-F238E27FC236}">
                <a16:creationId xmlns:a16="http://schemas.microsoft.com/office/drawing/2014/main" id="{43129E6C-7F12-4616-AC11-BD8499D2D60C}"/>
              </a:ext>
            </a:extLst>
          </p:cNvPr>
          <p:cNvGrpSpPr/>
          <p:nvPr/>
        </p:nvGrpSpPr>
        <p:grpSpPr>
          <a:xfrm>
            <a:off x="322775" y="0"/>
            <a:ext cx="858762" cy="1080371"/>
            <a:chOff x="322775" y="0"/>
            <a:chExt cx="858762" cy="1080371"/>
          </a:xfrm>
        </p:grpSpPr>
        <p:sp>
          <p:nvSpPr>
            <p:cNvPr id="90" name="Rectangle 89">
              <a:extLst>
                <a:ext uri="{FF2B5EF4-FFF2-40B4-BE49-F238E27FC236}">
                  <a16:creationId xmlns:a16="http://schemas.microsoft.com/office/drawing/2014/main" id="{C61EBC6B-F475-4F97-8786-B37CF0EDA49E}"/>
                </a:ext>
              </a:extLst>
            </p:cNvPr>
            <p:cNvSpPr/>
            <p:nvPr/>
          </p:nvSpPr>
          <p:spPr>
            <a:xfrm>
              <a:off x="365125" y="0"/>
              <a:ext cx="740664" cy="1080371"/>
            </a:xfrm>
            <a:prstGeom prst="rect">
              <a:avLst/>
            </a:prstGeom>
            <a:solidFill>
              <a:srgbClr val="65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a:endParaRPr>
            </a:p>
          </p:txBody>
        </p:sp>
        <p:sp>
          <p:nvSpPr>
            <p:cNvPr id="91" name="TextBox 90">
              <a:extLst>
                <a:ext uri="{FF2B5EF4-FFF2-40B4-BE49-F238E27FC236}">
                  <a16:creationId xmlns:a16="http://schemas.microsoft.com/office/drawing/2014/main" id="{AB5DB352-43E5-44F1-9357-A09E8AB1C89E}"/>
                </a:ext>
              </a:extLst>
            </p:cNvPr>
            <p:cNvSpPr txBox="1"/>
            <p:nvPr/>
          </p:nvSpPr>
          <p:spPr>
            <a:xfrm>
              <a:off x="322775" y="450928"/>
              <a:ext cx="858762" cy="523220"/>
            </a:xfrm>
            <a:prstGeom prst="rect">
              <a:avLst/>
            </a:prstGeom>
            <a:noFill/>
          </p:spPr>
          <p:txBody>
            <a:bodyPr wrap="square" rtlCol="0">
              <a:spAutoFit/>
            </a:bodyPr>
            <a:lstStyle/>
            <a:p>
              <a:pPr algn="ctr"/>
              <a:r>
                <a:rPr lang="en-US" sz="2800" b="1" spc="300" dirty="0">
                  <a:solidFill>
                    <a:schemeClr val="tx2">
                      <a:lumMod val="85000"/>
                      <a:lumOff val="15000"/>
                    </a:schemeClr>
                  </a:solidFill>
                  <a:latin typeface="Verdana" charset="0"/>
                  <a:ea typeface="Verdana" charset="0"/>
                  <a:cs typeface="Verdana" charset="0"/>
                </a:rPr>
                <a:t>05</a:t>
              </a:r>
            </a:p>
          </p:txBody>
        </p:sp>
      </p:grpSp>
      <p:sp>
        <p:nvSpPr>
          <p:cNvPr id="92" name="TextBox 91">
            <a:extLst>
              <a:ext uri="{FF2B5EF4-FFF2-40B4-BE49-F238E27FC236}">
                <a16:creationId xmlns:a16="http://schemas.microsoft.com/office/drawing/2014/main" id="{FFFB62CC-E5AD-4BD4-AFF3-650E64E7DE62}"/>
              </a:ext>
            </a:extLst>
          </p:cNvPr>
          <p:cNvSpPr txBox="1"/>
          <p:nvPr/>
        </p:nvSpPr>
        <p:spPr>
          <a:xfrm>
            <a:off x="4352431" y="6279609"/>
            <a:ext cx="3487138" cy="261610"/>
          </a:xfrm>
          <a:prstGeom prst="rect">
            <a:avLst/>
          </a:prstGeom>
          <a:noFill/>
        </p:spPr>
        <p:txBody>
          <a:bodyPr wrap="square" rtlCol="0">
            <a:spAutoFit/>
          </a:bodyPr>
          <a:lstStyle/>
          <a:p>
            <a:pPr algn="ctr"/>
            <a:r>
              <a:rPr lang="en-US" sz="1100" b="1" spc="300" dirty="0">
                <a:solidFill>
                  <a:schemeClr val="bg1">
                    <a:lumMod val="65000"/>
                  </a:schemeClr>
                </a:solidFill>
                <a:latin typeface="Calibri" charset="0"/>
                <a:ea typeface="Calibri" charset="0"/>
                <a:cs typeface="Calibri" charset="0"/>
              </a:rPr>
              <a:t>WWW.YOURWEBSITE.COM</a:t>
            </a:r>
          </a:p>
        </p:txBody>
      </p:sp>
      <p:sp>
        <p:nvSpPr>
          <p:cNvPr id="93" name="TextBox 92">
            <a:extLst>
              <a:ext uri="{FF2B5EF4-FFF2-40B4-BE49-F238E27FC236}">
                <a16:creationId xmlns:a16="http://schemas.microsoft.com/office/drawing/2014/main" id="{6305439E-9503-4F75-8F4E-014F956BFB02}"/>
              </a:ext>
            </a:extLst>
          </p:cNvPr>
          <p:cNvSpPr txBox="1"/>
          <p:nvPr/>
        </p:nvSpPr>
        <p:spPr>
          <a:xfrm>
            <a:off x="1282278" y="980917"/>
            <a:ext cx="6182921" cy="707886"/>
          </a:xfrm>
          <a:prstGeom prst="rect">
            <a:avLst/>
          </a:prstGeom>
          <a:noFill/>
        </p:spPr>
        <p:txBody>
          <a:bodyPr wrap="square" rtlCol="0">
            <a:spAutoFit/>
          </a:bodyPr>
          <a:lstStyle/>
          <a:p>
            <a:pPr algn="ctr"/>
            <a:r>
              <a:rPr lang="en-US" sz="4000" b="1" spc="300" dirty="0">
                <a:solidFill>
                  <a:srgbClr val="00477F"/>
                </a:solidFill>
                <a:latin typeface="Verdana" charset="0"/>
                <a:ea typeface="Verdana" charset="0"/>
                <a:cs typeface="Verdana" charset="0"/>
              </a:rPr>
              <a:t>BUSINESS MODEL</a:t>
            </a:r>
          </a:p>
        </p:txBody>
      </p:sp>
    </p:spTree>
    <p:extLst>
      <p:ext uri="{BB962C8B-B14F-4D97-AF65-F5344CB8AC3E}">
        <p14:creationId xmlns:p14="http://schemas.microsoft.com/office/powerpoint/2010/main" val="91573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08C4E79-E5F4-4D43-A574-06D5841F081A}"/>
              </a:ext>
            </a:extLst>
          </p:cNvPr>
          <p:cNvSpPr/>
          <p:nvPr/>
        </p:nvSpPr>
        <p:spPr>
          <a:xfrm>
            <a:off x="1524939" y="2500025"/>
            <a:ext cx="3334166" cy="3334166"/>
          </a:xfrm>
          <a:prstGeom prst="ellipse">
            <a:avLst/>
          </a:prstGeom>
          <a:solidFill>
            <a:srgbClr val="004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77F"/>
              </a:solidFill>
            </a:endParaRPr>
          </a:p>
        </p:txBody>
      </p:sp>
      <p:sp>
        <p:nvSpPr>
          <p:cNvPr id="4" name="Oval 3">
            <a:extLst>
              <a:ext uri="{FF2B5EF4-FFF2-40B4-BE49-F238E27FC236}">
                <a16:creationId xmlns:a16="http://schemas.microsoft.com/office/drawing/2014/main" id="{365BEF0B-D886-42C2-96CE-D62CF5E3FF0F}"/>
              </a:ext>
            </a:extLst>
          </p:cNvPr>
          <p:cNvSpPr/>
          <p:nvPr/>
        </p:nvSpPr>
        <p:spPr>
          <a:xfrm>
            <a:off x="1801416" y="2223081"/>
            <a:ext cx="2667333" cy="2667333"/>
          </a:xfrm>
          <a:prstGeom prst="ellipse">
            <a:avLst/>
          </a:prstGeom>
          <a:solidFill>
            <a:srgbClr val="007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FF188DF-64BE-494E-90D4-9C9D84A0D159}"/>
              </a:ext>
            </a:extLst>
          </p:cNvPr>
          <p:cNvSpPr/>
          <p:nvPr/>
        </p:nvSpPr>
        <p:spPr>
          <a:xfrm>
            <a:off x="2134833" y="1615899"/>
            <a:ext cx="2000500" cy="2000500"/>
          </a:xfrm>
          <a:prstGeom prst="ellipse">
            <a:avLst/>
          </a:prstGeom>
          <a:solidFill>
            <a:srgbClr val="00A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5F69F43-CBF7-49F6-8A9A-A3ECECE466BB}"/>
              </a:ext>
            </a:extLst>
          </p:cNvPr>
          <p:cNvSpPr txBox="1"/>
          <p:nvPr/>
        </p:nvSpPr>
        <p:spPr>
          <a:xfrm>
            <a:off x="6722132" y="3385566"/>
            <a:ext cx="4096542" cy="461665"/>
          </a:xfrm>
          <a:prstGeom prst="rect">
            <a:avLst/>
          </a:prstGeom>
          <a:noFill/>
        </p:spPr>
        <p:txBody>
          <a:bodyPr wrap="square" rtlCol="0">
            <a:spAutoFit/>
          </a:bodyPr>
          <a:lstStyle/>
          <a:p>
            <a:r>
              <a:rPr lang="en-US" sz="2400" b="1" dirty="0">
                <a:solidFill>
                  <a:srgbClr val="00477F"/>
                </a:solidFill>
                <a:latin typeface="Verdana" charset="0"/>
                <a:ea typeface="Verdana" charset="0"/>
                <a:cs typeface="Verdana" charset="0"/>
              </a:rPr>
              <a:t>MARKET POTENTIAL</a:t>
            </a:r>
          </a:p>
        </p:txBody>
      </p:sp>
      <p:sp>
        <p:nvSpPr>
          <p:cNvPr id="29" name="TextBox 28">
            <a:extLst>
              <a:ext uri="{FF2B5EF4-FFF2-40B4-BE49-F238E27FC236}">
                <a16:creationId xmlns:a16="http://schemas.microsoft.com/office/drawing/2014/main" id="{557E6E78-0DE8-4F8B-B010-D6B415716DBE}"/>
              </a:ext>
            </a:extLst>
          </p:cNvPr>
          <p:cNvSpPr txBox="1"/>
          <p:nvPr/>
        </p:nvSpPr>
        <p:spPr>
          <a:xfrm>
            <a:off x="1957332" y="4781870"/>
            <a:ext cx="2469378" cy="954107"/>
          </a:xfrm>
          <a:prstGeom prst="rect">
            <a:avLst/>
          </a:prstGeom>
          <a:noFill/>
        </p:spPr>
        <p:txBody>
          <a:bodyPr wrap="square" rtlCol="0">
            <a:spAutoFit/>
          </a:bodyPr>
          <a:lstStyle/>
          <a:p>
            <a:pPr algn="ctr"/>
            <a:r>
              <a:rPr lang="en-US" sz="2800" spc="300" dirty="0">
                <a:solidFill>
                  <a:schemeClr val="bg1">
                    <a:lumMod val="95000"/>
                  </a:schemeClr>
                </a:solidFill>
                <a:latin typeface="Roboto" panose="02000000000000000000"/>
                <a:ea typeface="Roboto" panose="02000000000000000000" pitchFamily="2" charset="0"/>
                <a:cs typeface="Times Sans Serif" panose="02020603050405020304" pitchFamily="18" charset="0"/>
              </a:rPr>
              <a:t>Unlimited Widgets</a:t>
            </a:r>
          </a:p>
        </p:txBody>
      </p:sp>
      <p:sp>
        <p:nvSpPr>
          <p:cNvPr id="30" name="TextBox 29">
            <a:extLst>
              <a:ext uri="{FF2B5EF4-FFF2-40B4-BE49-F238E27FC236}">
                <a16:creationId xmlns:a16="http://schemas.microsoft.com/office/drawing/2014/main" id="{59FD7359-CFBF-4CD2-B0F2-5BC048B7FD52}"/>
              </a:ext>
            </a:extLst>
          </p:cNvPr>
          <p:cNvSpPr txBox="1"/>
          <p:nvPr/>
        </p:nvSpPr>
        <p:spPr>
          <a:xfrm>
            <a:off x="1373326" y="3655815"/>
            <a:ext cx="3551746" cy="954107"/>
          </a:xfrm>
          <a:prstGeom prst="rect">
            <a:avLst/>
          </a:prstGeom>
          <a:noFill/>
        </p:spPr>
        <p:txBody>
          <a:bodyPr wrap="square" rtlCol="0">
            <a:spAutoFit/>
          </a:bodyPr>
          <a:lstStyle/>
          <a:p>
            <a:pPr algn="ctr"/>
            <a:r>
              <a:rPr lang="en-US" sz="2800" spc="300" dirty="0">
                <a:solidFill>
                  <a:schemeClr val="bg1"/>
                </a:solidFill>
                <a:latin typeface="Roboto" panose="02000000000000000000"/>
                <a:ea typeface="Roboto" panose="02000000000000000000" pitchFamily="2" charset="0"/>
                <a:cs typeface="Times Sans Serif" panose="02020603050405020304" pitchFamily="18" charset="0"/>
              </a:rPr>
              <a:t>5000</a:t>
            </a:r>
          </a:p>
          <a:p>
            <a:pPr algn="ctr"/>
            <a:r>
              <a:rPr lang="en-US" sz="2800" spc="300" dirty="0">
                <a:solidFill>
                  <a:schemeClr val="bg1"/>
                </a:solidFill>
                <a:latin typeface="Roboto" panose="02000000000000000000"/>
                <a:ea typeface="Roboto" panose="02000000000000000000" pitchFamily="2" charset="0"/>
                <a:cs typeface="Times Sans Serif" panose="02020603050405020304" pitchFamily="18" charset="0"/>
              </a:rPr>
              <a:t>Widgets</a:t>
            </a:r>
          </a:p>
        </p:txBody>
      </p:sp>
      <p:sp>
        <p:nvSpPr>
          <p:cNvPr id="31" name="TextBox 30">
            <a:extLst>
              <a:ext uri="{FF2B5EF4-FFF2-40B4-BE49-F238E27FC236}">
                <a16:creationId xmlns:a16="http://schemas.microsoft.com/office/drawing/2014/main" id="{0F891466-68F5-459E-8F84-46E59AED6644}"/>
              </a:ext>
            </a:extLst>
          </p:cNvPr>
          <p:cNvSpPr txBox="1"/>
          <p:nvPr/>
        </p:nvSpPr>
        <p:spPr>
          <a:xfrm>
            <a:off x="1997870" y="1970955"/>
            <a:ext cx="2388303" cy="954107"/>
          </a:xfrm>
          <a:prstGeom prst="rect">
            <a:avLst/>
          </a:prstGeom>
          <a:noFill/>
        </p:spPr>
        <p:txBody>
          <a:bodyPr wrap="square" rtlCol="0">
            <a:spAutoFit/>
          </a:bodyPr>
          <a:lstStyle/>
          <a:p>
            <a:pPr algn="ctr"/>
            <a:r>
              <a:rPr lang="en-US" sz="2800" spc="300" dirty="0">
                <a:solidFill>
                  <a:schemeClr val="bg1"/>
                </a:solidFill>
                <a:latin typeface="Roboto" panose="02000000000000000000"/>
                <a:ea typeface="Roboto" panose="02000000000000000000" pitchFamily="2" charset="0"/>
                <a:cs typeface="Times Sans Serif" panose="02020603050405020304" pitchFamily="18" charset="0"/>
              </a:rPr>
              <a:t>1000 Widgets</a:t>
            </a:r>
          </a:p>
        </p:txBody>
      </p:sp>
      <p:sp>
        <p:nvSpPr>
          <p:cNvPr id="48" name="Rectangle 47">
            <a:extLst>
              <a:ext uri="{FF2B5EF4-FFF2-40B4-BE49-F238E27FC236}">
                <a16:creationId xmlns:a16="http://schemas.microsoft.com/office/drawing/2014/main" id="{32B5D88E-1E35-4A4F-8F7F-05183F82D436}"/>
              </a:ext>
            </a:extLst>
          </p:cNvPr>
          <p:cNvSpPr/>
          <p:nvPr/>
        </p:nvSpPr>
        <p:spPr>
          <a:xfrm>
            <a:off x="6717276" y="2572436"/>
            <a:ext cx="4743532" cy="286873"/>
          </a:xfrm>
          <a:prstGeom prst="rect">
            <a:avLst/>
          </a:prstGeom>
        </p:spPr>
        <p:txBody>
          <a:bodyPr wrap="square">
            <a:spAutoFit/>
          </a:bodyPr>
          <a:lstStyle/>
          <a:p>
            <a:pPr>
              <a:lnSpc>
                <a:spcPts val="1600"/>
              </a:lnSpc>
            </a:pPr>
            <a:r>
              <a:rPr lang="en-US" sz="1200" dirty="0">
                <a:solidFill>
                  <a:schemeClr val="bg1">
                    <a:lumMod val="50000"/>
                  </a:schemeClr>
                </a:solidFill>
                <a:latin typeface="Calibri" charset="0"/>
                <a:ea typeface="Calibri" charset="0"/>
                <a:cs typeface="Calibri" charset="0"/>
              </a:rPr>
              <a:t>This many widgets are made and sold each day.</a:t>
            </a:r>
            <a:endParaRPr lang="id-ID" sz="1200" dirty="0">
              <a:solidFill>
                <a:schemeClr val="bg1">
                  <a:lumMod val="50000"/>
                </a:schemeClr>
              </a:solidFill>
              <a:latin typeface="Calibri" charset="0"/>
              <a:ea typeface="Calibri" charset="0"/>
              <a:cs typeface="Calibri" charset="0"/>
            </a:endParaRPr>
          </a:p>
        </p:txBody>
      </p:sp>
      <p:sp>
        <p:nvSpPr>
          <p:cNvPr id="49" name="TextBox 48">
            <a:extLst>
              <a:ext uri="{FF2B5EF4-FFF2-40B4-BE49-F238E27FC236}">
                <a16:creationId xmlns:a16="http://schemas.microsoft.com/office/drawing/2014/main" id="{128E63BA-B949-4EC0-B862-D8D778479B9D}"/>
              </a:ext>
            </a:extLst>
          </p:cNvPr>
          <p:cNvSpPr txBox="1"/>
          <p:nvPr/>
        </p:nvSpPr>
        <p:spPr>
          <a:xfrm>
            <a:off x="6717422" y="2195946"/>
            <a:ext cx="4616875" cy="461665"/>
          </a:xfrm>
          <a:prstGeom prst="rect">
            <a:avLst/>
          </a:prstGeom>
          <a:noFill/>
        </p:spPr>
        <p:txBody>
          <a:bodyPr wrap="square" rtlCol="0">
            <a:spAutoFit/>
          </a:bodyPr>
          <a:lstStyle/>
          <a:p>
            <a:r>
              <a:rPr lang="en-US" sz="2400" b="1" dirty="0">
                <a:solidFill>
                  <a:srgbClr val="0074B2"/>
                </a:solidFill>
                <a:latin typeface="Verdana" charset="0"/>
                <a:ea typeface="Verdana" charset="0"/>
                <a:cs typeface="Verdana" charset="0"/>
              </a:rPr>
              <a:t>MARKET SIZE</a:t>
            </a:r>
          </a:p>
        </p:txBody>
      </p:sp>
      <p:sp>
        <p:nvSpPr>
          <p:cNvPr id="50" name="Rectangle 49">
            <a:extLst>
              <a:ext uri="{FF2B5EF4-FFF2-40B4-BE49-F238E27FC236}">
                <a16:creationId xmlns:a16="http://schemas.microsoft.com/office/drawing/2014/main" id="{C294FAB7-936F-4F66-AF5C-0055A6C44B3A}"/>
              </a:ext>
            </a:extLst>
          </p:cNvPr>
          <p:cNvSpPr/>
          <p:nvPr/>
        </p:nvSpPr>
        <p:spPr>
          <a:xfrm>
            <a:off x="6727909" y="3751175"/>
            <a:ext cx="4743532" cy="492058"/>
          </a:xfrm>
          <a:prstGeom prst="rect">
            <a:avLst/>
          </a:prstGeom>
        </p:spPr>
        <p:txBody>
          <a:bodyPr wrap="square">
            <a:spAutoFit/>
          </a:bodyPr>
          <a:lstStyle/>
          <a:p>
            <a:pPr>
              <a:lnSpc>
                <a:spcPts val="1600"/>
              </a:lnSpc>
            </a:pPr>
            <a:r>
              <a:rPr lang="en-US" sz="1200" dirty="0">
                <a:solidFill>
                  <a:schemeClr val="bg1">
                    <a:lumMod val="50000"/>
                  </a:schemeClr>
                </a:solidFill>
                <a:latin typeface="Calibri" charset="0"/>
                <a:ea typeface="Calibri" charset="0"/>
                <a:cs typeface="Calibri" charset="0"/>
              </a:rPr>
              <a:t>What is the market potential if operating efficiently in current environment</a:t>
            </a:r>
            <a:endParaRPr lang="id-ID" sz="1200" dirty="0">
              <a:solidFill>
                <a:schemeClr val="bg1">
                  <a:lumMod val="50000"/>
                </a:schemeClr>
              </a:solidFill>
              <a:latin typeface="Calibri" charset="0"/>
              <a:ea typeface="Calibri" charset="0"/>
              <a:cs typeface="Calibri" charset="0"/>
            </a:endParaRPr>
          </a:p>
        </p:txBody>
      </p:sp>
      <p:sp>
        <p:nvSpPr>
          <p:cNvPr id="51" name="TextBox 50">
            <a:extLst>
              <a:ext uri="{FF2B5EF4-FFF2-40B4-BE49-F238E27FC236}">
                <a16:creationId xmlns:a16="http://schemas.microsoft.com/office/drawing/2014/main" id="{5FFB4EE8-2AED-453D-BCC6-4FBA20192AA4}"/>
              </a:ext>
            </a:extLst>
          </p:cNvPr>
          <p:cNvSpPr txBox="1"/>
          <p:nvPr/>
        </p:nvSpPr>
        <p:spPr>
          <a:xfrm>
            <a:off x="6717423" y="4533090"/>
            <a:ext cx="3777047" cy="461665"/>
          </a:xfrm>
          <a:prstGeom prst="rect">
            <a:avLst/>
          </a:prstGeom>
          <a:noFill/>
        </p:spPr>
        <p:txBody>
          <a:bodyPr wrap="square" rtlCol="0">
            <a:spAutoFit/>
          </a:bodyPr>
          <a:lstStyle/>
          <a:p>
            <a:r>
              <a:rPr lang="en-US" sz="2400" b="1" dirty="0">
                <a:solidFill>
                  <a:srgbClr val="00A1E2"/>
                </a:solidFill>
                <a:latin typeface="Verdana" charset="0"/>
                <a:ea typeface="Verdana" charset="0"/>
                <a:cs typeface="Verdana" charset="0"/>
              </a:rPr>
              <a:t>MARKET CAPACITY</a:t>
            </a:r>
          </a:p>
        </p:txBody>
      </p:sp>
      <p:sp>
        <p:nvSpPr>
          <p:cNvPr id="52" name="Rectangle 51">
            <a:extLst>
              <a:ext uri="{FF2B5EF4-FFF2-40B4-BE49-F238E27FC236}">
                <a16:creationId xmlns:a16="http://schemas.microsoft.com/office/drawing/2014/main" id="{E9D081B7-4A5A-453B-A679-7A3D28F57E06}"/>
              </a:ext>
            </a:extLst>
          </p:cNvPr>
          <p:cNvSpPr/>
          <p:nvPr/>
        </p:nvSpPr>
        <p:spPr>
          <a:xfrm>
            <a:off x="6717275" y="4932851"/>
            <a:ext cx="4743532" cy="492058"/>
          </a:xfrm>
          <a:prstGeom prst="rect">
            <a:avLst/>
          </a:prstGeom>
        </p:spPr>
        <p:txBody>
          <a:bodyPr wrap="square">
            <a:spAutoFit/>
          </a:bodyPr>
          <a:lstStyle/>
          <a:p>
            <a:pPr>
              <a:lnSpc>
                <a:spcPts val="1600"/>
              </a:lnSpc>
            </a:pPr>
            <a:r>
              <a:rPr lang="en-US" sz="1200" dirty="0">
                <a:solidFill>
                  <a:schemeClr val="bg1">
                    <a:lumMod val="50000"/>
                  </a:schemeClr>
                </a:solidFill>
                <a:latin typeface="Calibri" charset="0"/>
                <a:ea typeface="Calibri" charset="0"/>
                <a:cs typeface="Calibri" charset="0"/>
              </a:rPr>
              <a:t>With funding you can make bigger,  better widgets - faster and at a lower cost, growing the market to…</a:t>
            </a:r>
            <a:endParaRPr lang="id-ID" sz="1200" dirty="0">
              <a:solidFill>
                <a:schemeClr val="bg1">
                  <a:lumMod val="50000"/>
                </a:schemeClr>
              </a:solidFill>
              <a:latin typeface="Calibri" charset="0"/>
              <a:ea typeface="Calibri" charset="0"/>
              <a:cs typeface="Calibri" charset="0"/>
            </a:endParaRPr>
          </a:p>
        </p:txBody>
      </p:sp>
      <p:sp>
        <p:nvSpPr>
          <p:cNvPr id="53" name="TextBox 52">
            <a:extLst>
              <a:ext uri="{FF2B5EF4-FFF2-40B4-BE49-F238E27FC236}">
                <a16:creationId xmlns:a16="http://schemas.microsoft.com/office/drawing/2014/main" id="{806C0034-E44A-4510-83EC-0AA706D27BD7}"/>
              </a:ext>
            </a:extLst>
          </p:cNvPr>
          <p:cNvSpPr txBox="1"/>
          <p:nvPr/>
        </p:nvSpPr>
        <p:spPr>
          <a:xfrm>
            <a:off x="2632696" y="1008076"/>
            <a:ext cx="8828112" cy="707886"/>
          </a:xfrm>
          <a:prstGeom prst="rect">
            <a:avLst/>
          </a:prstGeom>
          <a:noFill/>
        </p:spPr>
        <p:txBody>
          <a:bodyPr wrap="square" rtlCol="0">
            <a:spAutoFit/>
          </a:bodyPr>
          <a:lstStyle/>
          <a:p>
            <a:pPr algn="r"/>
            <a:r>
              <a:rPr lang="en-US" sz="4000" b="1" spc="300" dirty="0">
                <a:solidFill>
                  <a:srgbClr val="00477F"/>
                </a:solidFill>
                <a:latin typeface="Verdana" charset="0"/>
                <a:ea typeface="Verdana" charset="0"/>
                <a:cs typeface="Verdana" charset="0"/>
              </a:rPr>
              <a:t>FUTURE GROWTH</a:t>
            </a:r>
          </a:p>
        </p:txBody>
      </p:sp>
      <p:cxnSp>
        <p:nvCxnSpPr>
          <p:cNvPr id="6" name="Straight Connector 5">
            <a:extLst>
              <a:ext uri="{FF2B5EF4-FFF2-40B4-BE49-F238E27FC236}">
                <a16:creationId xmlns:a16="http://schemas.microsoft.com/office/drawing/2014/main" id="{750B36DA-6357-4764-BAE9-220789ED01C2}"/>
              </a:ext>
            </a:extLst>
          </p:cNvPr>
          <p:cNvCxnSpPr>
            <a:cxnSpLocks/>
          </p:cNvCxnSpPr>
          <p:nvPr/>
        </p:nvCxnSpPr>
        <p:spPr>
          <a:xfrm>
            <a:off x="6588368" y="2327148"/>
            <a:ext cx="0" cy="777659"/>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C3767F-D53D-4FF2-B289-353ED541D147}"/>
              </a:ext>
            </a:extLst>
          </p:cNvPr>
          <p:cNvCxnSpPr>
            <a:cxnSpLocks/>
          </p:cNvCxnSpPr>
          <p:nvPr/>
        </p:nvCxnSpPr>
        <p:spPr>
          <a:xfrm>
            <a:off x="6588368" y="3534246"/>
            <a:ext cx="0" cy="777659"/>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F9891D-F703-4010-8CBF-12064881A1CA}"/>
              </a:ext>
            </a:extLst>
          </p:cNvPr>
          <p:cNvCxnSpPr>
            <a:cxnSpLocks/>
          </p:cNvCxnSpPr>
          <p:nvPr/>
        </p:nvCxnSpPr>
        <p:spPr>
          <a:xfrm>
            <a:off x="6588368" y="4680755"/>
            <a:ext cx="0" cy="777659"/>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3B6F27-03A7-458B-BBE7-9DC9F5081377}"/>
              </a:ext>
            </a:extLst>
          </p:cNvPr>
          <p:cNvCxnSpPr>
            <a:cxnSpLocks/>
          </p:cNvCxnSpPr>
          <p:nvPr/>
        </p:nvCxnSpPr>
        <p:spPr>
          <a:xfrm flipH="1">
            <a:off x="3994318" y="3923076"/>
            <a:ext cx="2594050"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0776567-8144-435C-9BED-D2B98A901701}"/>
              </a:ext>
            </a:extLst>
          </p:cNvPr>
          <p:cNvCxnSpPr>
            <a:cxnSpLocks/>
          </p:cNvCxnSpPr>
          <p:nvPr/>
        </p:nvCxnSpPr>
        <p:spPr>
          <a:xfrm flipH="1">
            <a:off x="3994318" y="2753113"/>
            <a:ext cx="2594050"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035CF75-180A-4B17-A432-1A8D46E615CD}"/>
              </a:ext>
            </a:extLst>
          </p:cNvPr>
          <p:cNvCxnSpPr>
            <a:cxnSpLocks/>
          </p:cNvCxnSpPr>
          <p:nvPr/>
        </p:nvCxnSpPr>
        <p:spPr>
          <a:xfrm flipH="1">
            <a:off x="3994318" y="5100073"/>
            <a:ext cx="2594050"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3129E6C-7F12-4616-AC11-BD8499D2D60C}"/>
              </a:ext>
            </a:extLst>
          </p:cNvPr>
          <p:cNvGrpSpPr/>
          <p:nvPr/>
        </p:nvGrpSpPr>
        <p:grpSpPr>
          <a:xfrm>
            <a:off x="322775" y="0"/>
            <a:ext cx="858762" cy="1080371"/>
            <a:chOff x="322775" y="0"/>
            <a:chExt cx="858762" cy="1080371"/>
          </a:xfrm>
        </p:grpSpPr>
        <p:sp>
          <p:nvSpPr>
            <p:cNvPr id="33" name="Rectangle 32">
              <a:extLst>
                <a:ext uri="{FF2B5EF4-FFF2-40B4-BE49-F238E27FC236}">
                  <a16:creationId xmlns:a16="http://schemas.microsoft.com/office/drawing/2014/main" id="{C61EBC6B-F475-4F97-8786-B37CF0EDA49E}"/>
                </a:ext>
              </a:extLst>
            </p:cNvPr>
            <p:cNvSpPr/>
            <p:nvPr/>
          </p:nvSpPr>
          <p:spPr>
            <a:xfrm>
              <a:off x="365125" y="0"/>
              <a:ext cx="740664" cy="1080371"/>
            </a:xfrm>
            <a:prstGeom prst="rect">
              <a:avLst/>
            </a:prstGeom>
            <a:solidFill>
              <a:srgbClr val="65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a:endParaRPr>
            </a:p>
          </p:txBody>
        </p:sp>
        <p:sp>
          <p:nvSpPr>
            <p:cNvPr id="34" name="TextBox 33">
              <a:extLst>
                <a:ext uri="{FF2B5EF4-FFF2-40B4-BE49-F238E27FC236}">
                  <a16:creationId xmlns:a16="http://schemas.microsoft.com/office/drawing/2014/main" id="{AB5DB352-43E5-44F1-9357-A09E8AB1C89E}"/>
                </a:ext>
              </a:extLst>
            </p:cNvPr>
            <p:cNvSpPr txBox="1"/>
            <p:nvPr/>
          </p:nvSpPr>
          <p:spPr>
            <a:xfrm>
              <a:off x="322775" y="450928"/>
              <a:ext cx="858762" cy="523220"/>
            </a:xfrm>
            <a:prstGeom prst="rect">
              <a:avLst/>
            </a:prstGeom>
            <a:noFill/>
          </p:spPr>
          <p:txBody>
            <a:bodyPr wrap="square" rtlCol="0">
              <a:spAutoFit/>
            </a:bodyPr>
            <a:lstStyle/>
            <a:p>
              <a:pPr algn="ctr"/>
              <a:r>
                <a:rPr lang="en-US" sz="2800" b="1" spc="300" dirty="0">
                  <a:solidFill>
                    <a:schemeClr val="tx2">
                      <a:lumMod val="85000"/>
                      <a:lumOff val="15000"/>
                    </a:schemeClr>
                  </a:solidFill>
                  <a:latin typeface="Verdana" charset="0"/>
                  <a:ea typeface="Verdana" charset="0"/>
                  <a:cs typeface="Verdana" charset="0"/>
                </a:rPr>
                <a:t>06</a:t>
              </a:r>
            </a:p>
          </p:txBody>
        </p:sp>
      </p:grpSp>
      <p:sp>
        <p:nvSpPr>
          <p:cNvPr id="35" name="TextBox 34">
            <a:extLst>
              <a:ext uri="{FF2B5EF4-FFF2-40B4-BE49-F238E27FC236}">
                <a16:creationId xmlns:a16="http://schemas.microsoft.com/office/drawing/2014/main" id="{FFFB62CC-E5AD-4BD4-AFF3-650E64E7DE62}"/>
              </a:ext>
            </a:extLst>
          </p:cNvPr>
          <p:cNvSpPr txBox="1"/>
          <p:nvPr/>
        </p:nvSpPr>
        <p:spPr>
          <a:xfrm>
            <a:off x="8148284" y="6279609"/>
            <a:ext cx="3487138" cy="261610"/>
          </a:xfrm>
          <a:prstGeom prst="rect">
            <a:avLst/>
          </a:prstGeom>
          <a:noFill/>
        </p:spPr>
        <p:txBody>
          <a:bodyPr wrap="square" rtlCol="0">
            <a:spAutoFit/>
          </a:bodyPr>
          <a:lstStyle/>
          <a:p>
            <a:pPr algn="r"/>
            <a:r>
              <a:rPr lang="en-US" sz="1100" b="1" spc="300" dirty="0">
                <a:solidFill>
                  <a:schemeClr val="bg1">
                    <a:lumMod val="65000"/>
                  </a:schemeClr>
                </a:solidFill>
                <a:latin typeface="Calibri" charset="0"/>
                <a:ea typeface="Calibri" charset="0"/>
                <a:cs typeface="Calibri" charset="0"/>
              </a:rPr>
              <a:t>WWW.YOURWEBSITE.COM</a:t>
            </a:r>
          </a:p>
        </p:txBody>
      </p:sp>
    </p:spTree>
    <p:extLst>
      <p:ext uri="{BB962C8B-B14F-4D97-AF65-F5344CB8AC3E}">
        <p14:creationId xmlns:p14="http://schemas.microsoft.com/office/powerpoint/2010/main" val="223407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FFFB62CC-E5AD-4BD4-AFF3-650E64E7DE62}"/>
              </a:ext>
            </a:extLst>
          </p:cNvPr>
          <p:cNvSpPr txBox="1"/>
          <p:nvPr/>
        </p:nvSpPr>
        <p:spPr>
          <a:xfrm>
            <a:off x="4352431" y="6279609"/>
            <a:ext cx="3487138" cy="261610"/>
          </a:xfrm>
          <a:prstGeom prst="rect">
            <a:avLst/>
          </a:prstGeom>
          <a:noFill/>
        </p:spPr>
        <p:txBody>
          <a:bodyPr wrap="square" rtlCol="0">
            <a:spAutoFit/>
          </a:bodyPr>
          <a:lstStyle/>
          <a:p>
            <a:pPr algn="ctr"/>
            <a:r>
              <a:rPr lang="en-US" sz="1100" b="1" spc="300" dirty="0">
                <a:solidFill>
                  <a:schemeClr val="bg1">
                    <a:lumMod val="65000"/>
                  </a:schemeClr>
                </a:solidFill>
                <a:latin typeface="Calibri" charset="0"/>
                <a:ea typeface="Calibri" charset="0"/>
                <a:cs typeface="Calibri" charset="0"/>
              </a:rPr>
              <a:t>WWW.YOURWEBSITE.COM</a:t>
            </a:r>
          </a:p>
        </p:txBody>
      </p:sp>
      <p:sp>
        <p:nvSpPr>
          <p:cNvPr id="9" name="TextBox 8">
            <a:extLst>
              <a:ext uri="{FF2B5EF4-FFF2-40B4-BE49-F238E27FC236}">
                <a16:creationId xmlns:a16="http://schemas.microsoft.com/office/drawing/2014/main" id="{D9771F85-D1F8-4107-A5AC-755C7A9A852E}"/>
              </a:ext>
            </a:extLst>
          </p:cNvPr>
          <p:cNvSpPr txBox="1"/>
          <p:nvPr/>
        </p:nvSpPr>
        <p:spPr>
          <a:xfrm>
            <a:off x="2333205" y="450928"/>
            <a:ext cx="7466489" cy="707886"/>
          </a:xfrm>
          <a:prstGeom prst="rect">
            <a:avLst/>
          </a:prstGeom>
          <a:noFill/>
        </p:spPr>
        <p:txBody>
          <a:bodyPr wrap="square" rtlCol="0">
            <a:spAutoFit/>
          </a:bodyPr>
          <a:lstStyle/>
          <a:p>
            <a:pPr algn="ctr"/>
            <a:r>
              <a:rPr lang="en-US" sz="4000" b="1" spc="300" dirty="0">
                <a:solidFill>
                  <a:srgbClr val="00477F"/>
                </a:solidFill>
                <a:latin typeface="Verdana" charset="0"/>
                <a:ea typeface="Verdana" charset="0"/>
                <a:cs typeface="Verdana" charset="0"/>
              </a:rPr>
              <a:t>TRACTION</a:t>
            </a:r>
          </a:p>
        </p:txBody>
      </p:sp>
      <p:grpSp>
        <p:nvGrpSpPr>
          <p:cNvPr id="39" name="Group 38">
            <a:extLst>
              <a:ext uri="{FF2B5EF4-FFF2-40B4-BE49-F238E27FC236}">
                <a16:creationId xmlns:a16="http://schemas.microsoft.com/office/drawing/2014/main" id="{43129E6C-7F12-4616-AC11-BD8499D2D60C}"/>
              </a:ext>
            </a:extLst>
          </p:cNvPr>
          <p:cNvGrpSpPr/>
          <p:nvPr/>
        </p:nvGrpSpPr>
        <p:grpSpPr>
          <a:xfrm>
            <a:off x="322775" y="0"/>
            <a:ext cx="858762" cy="1080371"/>
            <a:chOff x="322775" y="0"/>
            <a:chExt cx="858762" cy="1080371"/>
          </a:xfrm>
        </p:grpSpPr>
        <p:sp>
          <p:nvSpPr>
            <p:cNvPr id="40" name="Rectangle 39">
              <a:extLst>
                <a:ext uri="{FF2B5EF4-FFF2-40B4-BE49-F238E27FC236}">
                  <a16:creationId xmlns:a16="http://schemas.microsoft.com/office/drawing/2014/main" id="{C61EBC6B-F475-4F97-8786-B37CF0EDA49E}"/>
                </a:ext>
              </a:extLst>
            </p:cNvPr>
            <p:cNvSpPr/>
            <p:nvPr/>
          </p:nvSpPr>
          <p:spPr>
            <a:xfrm>
              <a:off x="365125" y="0"/>
              <a:ext cx="740664" cy="1080371"/>
            </a:xfrm>
            <a:prstGeom prst="rect">
              <a:avLst/>
            </a:prstGeom>
            <a:solidFill>
              <a:srgbClr val="65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a:endParaRPr>
            </a:p>
          </p:txBody>
        </p:sp>
        <p:sp>
          <p:nvSpPr>
            <p:cNvPr id="41" name="TextBox 40">
              <a:extLst>
                <a:ext uri="{FF2B5EF4-FFF2-40B4-BE49-F238E27FC236}">
                  <a16:creationId xmlns:a16="http://schemas.microsoft.com/office/drawing/2014/main" id="{AB5DB352-43E5-44F1-9357-A09E8AB1C89E}"/>
                </a:ext>
              </a:extLst>
            </p:cNvPr>
            <p:cNvSpPr txBox="1"/>
            <p:nvPr/>
          </p:nvSpPr>
          <p:spPr>
            <a:xfrm>
              <a:off x="322775" y="450928"/>
              <a:ext cx="858762" cy="523220"/>
            </a:xfrm>
            <a:prstGeom prst="rect">
              <a:avLst/>
            </a:prstGeom>
            <a:noFill/>
          </p:spPr>
          <p:txBody>
            <a:bodyPr wrap="square" rtlCol="0">
              <a:spAutoFit/>
            </a:bodyPr>
            <a:lstStyle/>
            <a:p>
              <a:pPr algn="ctr"/>
              <a:r>
                <a:rPr lang="en-US" sz="2800" b="1" spc="300" dirty="0">
                  <a:solidFill>
                    <a:schemeClr val="tx2">
                      <a:lumMod val="85000"/>
                      <a:lumOff val="15000"/>
                    </a:schemeClr>
                  </a:solidFill>
                  <a:latin typeface="Verdana" charset="0"/>
                  <a:ea typeface="Verdana" charset="0"/>
                  <a:cs typeface="Verdana" charset="0"/>
                </a:rPr>
                <a:t>07</a:t>
              </a:r>
            </a:p>
          </p:txBody>
        </p:sp>
      </p:grpSp>
      <p:pic>
        <p:nvPicPr>
          <p:cNvPr id="102" name="Picture 101" descr="PNG-1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966" y="1531299"/>
            <a:ext cx="3784729" cy="2530320"/>
          </a:xfrm>
          <a:prstGeom prst="rect">
            <a:avLst/>
          </a:prstGeom>
        </p:spPr>
      </p:pic>
      <p:grpSp>
        <p:nvGrpSpPr>
          <p:cNvPr id="103" name="Group 102"/>
          <p:cNvGrpSpPr/>
          <p:nvPr/>
        </p:nvGrpSpPr>
        <p:grpSpPr>
          <a:xfrm>
            <a:off x="612602" y="1828241"/>
            <a:ext cx="3553918" cy="1846489"/>
            <a:chOff x="612602" y="3383183"/>
            <a:chExt cx="7555992" cy="3925824"/>
          </a:xfrm>
        </p:grpSpPr>
        <p:pic>
          <p:nvPicPr>
            <p:cNvPr id="104" name="Picture 103" descr="PNG-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02" y="3383183"/>
              <a:ext cx="7555992" cy="3925824"/>
            </a:xfrm>
            <a:prstGeom prst="rect">
              <a:avLst/>
            </a:prstGeom>
          </p:spPr>
        </p:pic>
        <p:pic>
          <p:nvPicPr>
            <p:cNvPr id="105" name="Picture 104" descr="PNG-1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898" y="3718366"/>
              <a:ext cx="4465320" cy="3279648"/>
            </a:xfrm>
            <a:prstGeom prst="rect">
              <a:avLst/>
            </a:prstGeom>
          </p:spPr>
        </p:pic>
        <p:pic>
          <p:nvPicPr>
            <p:cNvPr id="106" name="Picture 105" descr="PNG-1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436" y="4512467"/>
              <a:ext cx="1581912" cy="1667256"/>
            </a:xfrm>
            <a:prstGeom prst="rect">
              <a:avLst/>
            </a:prstGeom>
          </p:spPr>
        </p:pic>
      </p:grpSp>
      <p:grpSp>
        <p:nvGrpSpPr>
          <p:cNvPr id="107" name="Group 106"/>
          <p:cNvGrpSpPr/>
          <p:nvPr/>
        </p:nvGrpSpPr>
        <p:grpSpPr>
          <a:xfrm>
            <a:off x="4289491" y="1828241"/>
            <a:ext cx="3553918" cy="1846489"/>
            <a:chOff x="612602" y="3383183"/>
            <a:chExt cx="7555992" cy="3925824"/>
          </a:xfrm>
        </p:grpSpPr>
        <p:pic>
          <p:nvPicPr>
            <p:cNvPr id="108" name="Picture 107" descr="PNG-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02" y="3383183"/>
              <a:ext cx="7555992" cy="3925824"/>
            </a:xfrm>
            <a:prstGeom prst="rect">
              <a:avLst/>
            </a:prstGeom>
          </p:spPr>
        </p:pic>
        <p:pic>
          <p:nvPicPr>
            <p:cNvPr id="109" name="Picture 108" descr="PNG-1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898" y="3718366"/>
              <a:ext cx="4465320" cy="3279648"/>
            </a:xfrm>
            <a:prstGeom prst="rect">
              <a:avLst/>
            </a:prstGeom>
          </p:spPr>
        </p:pic>
        <p:pic>
          <p:nvPicPr>
            <p:cNvPr id="110" name="Picture 109" descr="PNG-1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436" y="4512467"/>
              <a:ext cx="1581912" cy="1667256"/>
            </a:xfrm>
            <a:prstGeom prst="rect">
              <a:avLst/>
            </a:prstGeom>
          </p:spPr>
        </p:pic>
      </p:grpSp>
      <p:grpSp>
        <p:nvGrpSpPr>
          <p:cNvPr id="111" name="Group 110"/>
          <p:cNvGrpSpPr/>
          <p:nvPr/>
        </p:nvGrpSpPr>
        <p:grpSpPr>
          <a:xfrm>
            <a:off x="612602" y="4031752"/>
            <a:ext cx="3553918" cy="1846489"/>
            <a:chOff x="612602" y="3383183"/>
            <a:chExt cx="7555992" cy="3925824"/>
          </a:xfrm>
        </p:grpSpPr>
        <p:pic>
          <p:nvPicPr>
            <p:cNvPr id="112" name="Picture 111" descr="PNG-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02" y="3383183"/>
              <a:ext cx="7555992" cy="3925824"/>
            </a:xfrm>
            <a:prstGeom prst="rect">
              <a:avLst/>
            </a:prstGeom>
          </p:spPr>
        </p:pic>
        <p:pic>
          <p:nvPicPr>
            <p:cNvPr id="113" name="Picture 112" descr="PNG-1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898" y="3718366"/>
              <a:ext cx="4465320" cy="3279648"/>
            </a:xfrm>
            <a:prstGeom prst="rect">
              <a:avLst/>
            </a:prstGeom>
          </p:spPr>
        </p:pic>
        <p:pic>
          <p:nvPicPr>
            <p:cNvPr id="114" name="Picture 113" descr="PNG-1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436" y="4512467"/>
              <a:ext cx="1581912" cy="1667256"/>
            </a:xfrm>
            <a:prstGeom prst="rect">
              <a:avLst/>
            </a:prstGeom>
          </p:spPr>
        </p:pic>
      </p:grpSp>
      <p:grpSp>
        <p:nvGrpSpPr>
          <p:cNvPr id="115" name="Group 114"/>
          <p:cNvGrpSpPr/>
          <p:nvPr/>
        </p:nvGrpSpPr>
        <p:grpSpPr>
          <a:xfrm>
            <a:off x="4289491" y="4031752"/>
            <a:ext cx="3553918" cy="1846489"/>
            <a:chOff x="612602" y="3383183"/>
            <a:chExt cx="7555992" cy="3925824"/>
          </a:xfrm>
        </p:grpSpPr>
        <p:pic>
          <p:nvPicPr>
            <p:cNvPr id="116" name="Picture 115" descr="PNG-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02" y="3383183"/>
              <a:ext cx="7555992" cy="3925824"/>
            </a:xfrm>
            <a:prstGeom prst="rect">
              <a:avLst/>
            </a:prstGeom>
          </p:spPr>
        </p:pic>
        <p:pic>
          <p:nvPicPr>
            <p:cNvPr id="117" name="Picture 116" descr="PNG-1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898" y="3718366"/>
              <a:ext cx="4465320" cy="3279648"/>
            </a:xfrm>
            <a:prstGeom prst="rect">
              <a:avLst/>
            </a:prstGeom>
          </p:spPr>
        </p:pic>
        <p:pic>
          <p:nvPicPr>
            <p:cNvPr id="118" name="Picture 117" descr="PNG-1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436" y="4512467"/>
              <a:ext cx="1581912" cy="1667256"/>
            </a:xfrm>
            <a:prstGeom prst="rect">
              <a:avLst/>
            </a:prstGeom>
          </p:spPr>
        </p:pic>
      </p:grpSp>
      <p:grpSp>
        <p:nvGrpSpPr>
          <p:cNvPr id="119" name="Group 118"/>
          <p:cNvGrpSpPr/>
          <p:nvPr/>
        </p:nvGrpSpPr>
        <p:grpSpPr>
          <a:xfrm>
            <a:off x="7939833" y="4031752"/>
            <a:ext cx="3553918" cy="1846489"/>
            <a:chOff x="612602" y="3383183"/>
            <a:chExt cx="7555992" cy="3925824"/>
          </a:xfrm>
        </p:grpSpPr>
        <p:pic>
          <p:nvPicPr>
            <p:cNvPr id="120" name="Picture 119" descr="PNG-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02" y="3383183"/>
              <a:ext cx="7555992" cy="3925824"/>
            </a:xfrm>
            <a:prstGeom prst="rect">
              <a:avLst/>
            </a:prstGeom>
          </p:spPr>
        </p:pic>
        <p:pic>
          <p:nvPicPr>
            <p:cNvPr id="121" name="Picture 120" descr="PNG-1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898" y="3718366"/>
              <a:ext cx="4465320" cy="3279648"/>
            </a:xfrm>
            <a:prstGeom prst="rect">
              <a:avLst/>
            </a:prstGeom>
          </p:spPr>
        </p:pic>
        <p:pic>
          <p:nvPicPr>
            <p:cNvPr id="122" name="Picture 121" descr="PNG-1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436" y="4512467"/>
              <a:ext cx="1581912" cy="1667256"/>
            </a:xfrm>
            <a:prstGeom prst="rect">
              <a:avLst/>
            </a:prstGeom>
          </p:spPr>
        </p:pic>
      </p:grpSp>
      <p:sp>
        <p:nvSpPr>
          <p:cNvPr id="123" name="Rectangle 122"/>
          <p:cNvSpPr/>
          <p:nvPr/>
        </p:nvSpPr>
        <p:spPr>
          <a:xfrm>
            <a:off x="1993485" y="2489875"/>
            <a:ext cx="1865382" cy="738664"/>
          </a:xfrm>
          <a:prstGeom prst="rect">
            <a:avLst/>
          </a:prstGeom>
        </p:spPr>
        <p:txBody>
          <a:bodyPr wrap="square">
            <a:spAutoFit/>
          </a:bodyPr>
          <a:lstStyle/>
          <a:p>
            <a:pPr>
              <a:spcAft>
                <a:spcPts val="600"/>
              </a:spcAft>
            </a:pPr>
            <a:r>
              <a:rPr lang="en-US" sz="1400" b="1" dirty="0">
                <a:solidFill>
                  <a:srgbClr val="00A1E2"/>
                </a:solidFill>
                <a:latin typeface="Calibri Bold"/>
                <a:cs typeface="Calibri Bold"/>
              </a:rPr>
              <a:t>How many customers do you have? Who are they?</a:t>
            </a:r>
          </a:p>
        </p:txBody>
      </p:sp>
      <p:sp>
        <p:nvSpPr>
          <p:cNvPr id="124" name="Rectangle 123"/>
          <p:cNvSpPr/>
          <p:nvPr/>
        </p:nvSpPr>
        <p:spPr>
          <a:xfrm>
            <a:off x="5739812" y="2534849"/>
            <a:ext cx="1911520" cy="523220"/>
          </a:xfrm>
          <a:prstGeom prst="rect">
            <a:avLst/>
          </a:prstGeom>
        </p:spPr>
        <p:txBody>
          <a:bodyPr wrap="square">
            <a:spAutoFit/>
          </a:bodyPr>
          <a:lstStyle/>
          <a:p>
            <a:pPr>
              <a:spcAft>
                <a:spcPts val="600"/>
              </a:spcAft>
            </a:pPr>
            <a:r>
              <a:rPr lang="en-US" sz="1400" b="1" dirty="0">
                <a:solidFill>
                  <a:srgbClr val="00A1E2"/>
                </a:solidFill>
                <a:latin typeface="Calibri Bold"/>
                <a:cs typeface="Calibri Bold"/>
              </a:rPr>
              <a:t>How  much revenue are you generating?</a:t>
            </a:r>
          </a:p>
        </p:txBody>
      </p:sp>
      <p:sp>
        <p:nvSpPr>
          <p:cNvPr id="125" name="Rectangle 124"/>
          <p:cNvSpPr/>
          <p:nvPr/>
        </p:nvSpPr>
        <p:spPr>
          <a:xfrm>
            <a:off x="1991633" y="4562904"/>
            <a:ext cx="1865382" cy="738664"/>
          </a:xfrm>
          <a:prstGeom prst="rect">
            <a:avLst/>
          </a:prstGeom>
        </p:spPr>
        <p:txBody>
          <a:bodyPr wrap="square">
            <a:spAutoFit/>
          </a:bodyPr>
          <a:lstStyle/>
          <a:p>
            <a:pPr>
              <a:spcAft>
                <a:spcPts val="600"/>
              </a:spcAft>
            </a:pPr>
            <a:r>
              <a:rPr lang="en-US" sz="1400" b="1" dirty="0">
                <a:solidFill>
                  <a:srgbClr val="00A1E2"/>
                </a:solidFill>
                <a:latin typeface="Calibri Bold"/>
                <a:cs typeface="Calibri Bold"/>
              </a:rPr>
              <a:t>What does your monthly growth look like?</a:t>
            </a:r>
          </a:p>
        </p:txBody>
      </p:sp>
      <p:sp>
        <p:nvSpPr>
          <p:cNvPr id="126" name="Rectangle 125"/>
          <p:cNvSpPr/>
          <p:nvPr/>
        </p:nvSpPr>
        <p:spPr>
          <a:xfrm>
            <a:off x="5703355" y="4801107"/>
            <a:ext cx="1911520" cy="307777"/>
          </a:xfrm>
          <a:prstGeom prst="rect">
            <a:avLst/>
          </a:prstGeom>
        </p:spPr>
        <p:txBody>
          <a:bodyPr wrap="square">
            <a:spAutoFit/>
          </a:bodyPr>
          <a:lstStyle/>
          <a:p>
            <a:pPr>
              <a:spcAft>
                <a:spcPts val="600"/>
              </a:spcAft>
            </a:pPr>
            <a:r>
              <a:rPr lang="en-US" sz="1400" b="1" dirty="0">
                <a:solidFill>
                  <a:srgbClr val="00A1E2"/>
                </a:solidFill>
                <a:latin typeface="Calibri Bold"/>
                <a:cs typeface="Calibri Bold"/>
              </a:rPr>
              <a:t>Are you profitable?</a:t>
            </a:r>
          </a:p>
        </p:txBody>
      </p:sp>
      <p:sp>
        <p:nvSpPr>
          <p:cNvPr id="127" name="Rectangle 126"/>
          <p:cNvSpPr/>
          <p:nvPr/>
        </p:nvSpPr>
        <p:spPr>
          <a:xfrm>
            <a:off x="9325335" y="4693385"/>
            <a:ext cx="1852440" cy="523220"/>
          </a:xfrm>
          <a:prstGeom prst="rect">
            <a:avLst/>
          </a:prstGeom>
        </p:spPr>
        <p:txBody>
          <a:bodyPr wrap="square">
            <a:spAutoFit/>
          </a:bodyPr>
          <a:lstStyle/>
          <a:p>
            <a:pPr>
              <a:spcAft>
                <a:spcPts val="600"/>
              </a:spcAft>
            </a:pPr>
            <a:r>
              <a:rPr lang="en-US" sz="1400" b="1" dirty="0">
                <a:solidFill>
                  <a:srgbClr val="00A1E2"/>
                </a:solidFill>
                <a:latin typeface="Calibri Bold"/>
                <a:cs typeface="Calibri Bold"/>
              </a:rPr>
              <a:t>Do you have key partnerships?</a:t>
            </a:r>
          </a:p>
        </p:txBody>
      </p:sp>
      <p:sp>
        <p:nvSpPr>
          <p:cNvPr id="33" name="Rectangle 32">
            <a:extLst>
              <a:ext uri="{FF2B5EF4-FFF2-40B4-BE49-F238E27FC236}">
                <a16:creationId xmlns:a16="http://schemas.microsoft.com/office/drawing/2014/main" id="{308A429B-979F-47B6-AE3C-53A91C70621C}"/>
              </a:ext>
            </a:extLst>
          </p:cNvPr>
          <p:cNvSpPr/>
          <p:nvPr/>
        </p:nvSpPr>
        <p:spPr>
          <a:xfrm>
            <a:off x="770534" y="1095815"/>
            <a:ext cx="10591829" cy="402546"/>
          </a:xfrm>
          <a:prstGeom prst="rect">
            <a:avLst/>
          </a:prstGeom>
        </p:spPr>
        <p:txBody>
          <a:bodyPr wrap="square">
            <a:spAutoFit/>
          </a:bodyPr>
          <a:lstStyle/>
          <a:p>
            <a:pPr algn="ctr">
              <a:lnSpc>
                <a:spcPct val="120000"/>
              </a:lnSpc>
            </a:pPr>
            <a:r>
              <a:rPr lang="en-US" dirty="0">
                <a:solidFill>
                  <a:schemeClr val="accent6">
                    <a:lumMod val="50000"/>
                  </a:schemeClr>
                </a:solidFill>
              </a:rPr>
              <a:t> In this slide, you will need to answer the question on each investors minds, is this a good opportunity for me?</a:t>
            </a:r>
            <a:endParaRPr lang="id-ID" sz="1600" b="1" dirty="0">
              <a:solidFill>
                <a:schemeClr val="accent6">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193170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05439E-9503-4F75-8F4E-014F956BFB02}"/>
              </a:ext>
            </a:extLst>
          </p:cNvPr>
          <p:cNvSpPr txBox="1"/>
          <p:nvPr/>
        </p:nvSpPr>
        <p:spPr>
          <a:xfrm>
            <a:off x="1282278" y="980917"/>
            <a:ext cx="9627441" cy="707886"/>
          </a:xfrm>
          <a:prstGeom prst="rect">
            <a:avLst/>
          </a:prstGeom>
          <a:noFill/>
        </p:spPr>
        <p:txBody>
          <a:bodyPr wrap="square" rtlCol="0">
            <a:spAutoFit/>
          </a:bodyPr>
          <a:lstStyle/>
          <a:p>
            <a:pPr algn="ctr"/>
            <a:r>
              <a:rPr lang="en-US" sz="4000" b="1" spc="300" dirty="0">
                <a:solidFill>
                  <a:srgbClr val="00477F"/>
                </a:solidFill>
                <a:latin typeface="Verdana" charset="0"/>
                <a:ea typeface="Verdana" charset="0"/>
                <a:cs typeface="Verdana" charset="0"/>
              </a:rPr>
              <a:t>COMPETITION</a:t>
            </a:r>
          </a:p>
        </p:txBody>
      </p:sp>
      <p:grpSp>
        <p:nvGrpSpPr>
          <p:cNvPr id="42" name="Group 41">
            <a:extLst>
              <a:ext uri="{FF2B5EF4-FFF2-40B4-BE49-F238E27FC236}">
                <a16:creationId xmlns:a16="http://schemas.microsoft.com/office/drawing/2014/main" id="{43129E6C-7F12-4616-AC11-BD8499D2D60C}"/>
              </a:ext>
            </a:extLst>
          </p:cNvPr>
          <p:cNvGrpSpPr/>
          <p:nvPr/>
        </p:nvGrpSpPr>
        <p:grpSpPr>
          <a:xfrm>
            <a:off x="322775" y="0"/>
            <a:ext cx="858762" cy="1080371"/>
            <a:chOff x="322775" y="0"/>
            <a:chExt cx="858762" cy="1080371"/>
          </a:xfrm>
        </p:grpSpPr>
        <p:sp>
          <p:nvSpPr>
            <p:cNvPr id="43" name="Rectangle 42">
              <a:extLst>
                <a:ext uri="{FF2B5EF4-FFF2-40B4-BE49-F238E27FC236}">
                  <a16:creationId xmlns:a16="http://schemas.microsoft.com/office/drawing/2014/main" id="{C61EBC6B-F475-4F97-8786-B37CF0EDA49E}"/>
                </a:ext>
              </a:extLst>
            </p:cNvPr>
            <p:cNvSpPr/>
            <p:nvPr/>
          </p:nvSpPr>
          <p:spPr>
            <a:xfrm>
              <a:off x="365125" y="0"/>
              <a:ext cx="740664" cy="1080371"/>
            </a:xfrm>
            <a:prstGeom prst="rect">
              <a:avLst/>
            </a:prstGeom>
            <a:solidFill>
              <a:srgbClr val="65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a:endParaRPr>
            </a:p>
          </p:txBody>
        </p:sp>
        <p:sp>
          <p:nvSpPr>
            <p:cNvPr id="44" name="TextBox 43">
              <a:extLst>
                <a:ext uri="{FF2B5EF4-FFF2-40B4-BE49-F238E27FC236}">
                  <a16:creationId xmlns:a16="http://schemas.microsoft.com/office/drawing/2014/main" id="{AB5DB352-43E5-44F1-9357-A09E8AB1C89E}"/>
                </a:ext>
              </a:extLst>
            </p:cNvPr>
            <p:cNvSpPr txBox="1"/>
            <p:nvPr/>
          </p:nvSpPr>
          <p:spPr>
            <a:xfrm>
              <a:off x="322775" y="450928"/>
              <a:ext cx="858762" cy="523220"/>
            </a:xfrm>
            <a:prstGeom prst="rect">
              <a:avLst/>
            </a:prstGeom>
            <a:noFill/>
          </p:spPr>
          <p:txBody>
            <a:bodyPr wrap="square" rtlCol="0">
              <a:spAutoFit/>
            </a:bodyPr>
            <a:lstStyle/>
            <a:p>
              <a:pPr algn="ctr"/>
              <a:r>
                <a:rPr lang="en-US" sz="2800" b="1" spc="300" dirty="0">
                  <a:solidFill>
                    <a:schemeClr val="tx2">
                      <a:lumMod val="85000"/>
                      <a:lumOff val="15000"/>
                    </a:schemeClr>
                  </a:solidFill>
                  <a:latin typeface="Verdana" charset="0"/>
                  <a:ea typeface="Verdana" charset="0"/>
                  <a:cs typeface="Verdana" charset="0"/>
                </a:rPr>
                <a:t>08</a:t>
              </a:r>
            </a:p>
          </p:txBody>
        </p:sp>
      </p:grpSp>
      <p:sp>
        <p:nvSpPr>
          <p:cNvPr id="45" name="TextBox 44">
            <a:extLst>
              <a:ext uri="{FF2B5EF4-FFF2-40B4-BE49-F238E27FC236}">
                <a16:creationId xmlns:a16="http://schemas.microsoft.com/office/drawing/2014/main" id="{FFFB62CC-E5AD-4BD4-AFF3-650E64E7DE62}"/>
              </a:ext>
            </a:extLst>
          </p:cNvPr>
          <p:cNvSpPr txBox="1"/>
          <p:nvPr/>
        </p:nvSpPr>
        <p:spPr>
          <a:xfrm>
            <a:off x="4352429" y="6332506"/>
            <a:ext cx="3487138" cy="261610"/>
          </a:xfrm>
          <a:prstGeom prst="rect">
            <a:avLst/>
          </a:prstGeom>
          <a:noFill/>
        </p:spPr>
        <p:txBody>
          <a:bodyPr wrap="square" rtlCol="0">
            <a:spAutoFit/>
          </a:bodyPr>
          <a:lstStyle/>
          <a:p>
            <a:pPr algn="ctr"/>
            <a:r>
              <a:rPr lang="en-US" sz="1100" b="1" spc="300" dirty="0">
                <a:solidFill>
                  <a:schemeClr val="bg1">
                    <a:lumMod val="65000"/>
                  </a:schemeClr>
                </a:solidFill>
                <a:latin typeface="Calibri" charset="0"/>
                <a:ea typeface="Calibri" charset="0"/>
                <a:cs typeface="Calibri" charset="0"/>
              </a:rPr>
              <a:t>WWW.YOURWEBSITE.COM</a:t>
            </a:r>
          </a:p>
        </p:txBody>
      </p:sp>
      <p:sp>
        <p:nvSpPr>
          <p:cNvPr id="48" name="Rectangle 47">
            <a:extLst>
              <a:ext uri="{FF2B5EF4-FFF2-40B4-BE49-F238E27FC236}">
                <a16:creationId xmlns:a16="http://schemas.microsoft.com/office/drawing/2014/main" id="{FCB1ABD7-517D-40B8-8263-AB6B2345F22A}"/>
              </a:ext>
            </a:extLst>
          </p:cNvPr>
          <p:cNvSpPr/>
          <p:nvPr/>
        </p:nvSpPr>
        <p:spPr>
          <a:xfrm>
            <a:off x="920262" y="1912779"/>
            <a:ext cx="10351476" cy="290208"/>
          </a:xfrm>
          <a:prstGeom prst="rect">
            <a:avLst/>
          </a:prstGeom>
        </p:spPr>
        <p:txBody>
          <a:bodyPr wrap="square">
            <a:spAutoFit/>
          </a:bodyPr>
          <a:lstStyle/>
          <a:p>
            <a:pPr algn="ctr">
              <a:lnSpc>
                <a:spcPts val="1600"/>
              </a:lnSpc>
            </a:pPr>
            <a:r>
              <a:rPr lang="en-US" sz="1300" dirty="0">
                <a:solidFill>
                  <a:schemeClr val="bg1">
                    <a:lumMod val="50000"/>
                  </a:schemeClr>
                </a:solidFill>
                <a:latin typeface="Calibri" charset="0"/>
                <a:ea typeface="Calibri" charset="0"/>
                <a:cs typeface="Calibri" charset="0"/>
              </a:rPr>
              <a:t>Capitalize on low hanging fruit </a:t>
            </a:r>
            <a:endParaRPr lang="id-ID" sz="1300" dirty="0">
              <a:solidFill>
                <a:schemeClr val="bg1">
                  <a:lumMod val="50000"/>
                </a:schemeClr>
              </a:solidFill>
              <a:latin typeface="Calibri" charset="0"/>
              <a:ea typeface="Calibri" charset="0"/>
              <a:cs typeface="Calibri" charset="0"/>
            </a:endParaRPr>
          </a:p>
        </p:txBody>
      </p:sp>
      <p:grpSp>
        <p:nvGrpSpPr>
          <p:cNvPr id="2" name="Group 1"/>
          <p:cNvGrpSpPr/>
          <p:nvPr/>
        </p:nvGrpSpPr>
        <p:grpSpPr>
          <a:xfrm>
            <a:off x="1796988" y="2811668"/>
            <a:ext cx="9462049" cy="2701734"/>
            <a:chOff x="1639491" y="2882157"/>
            <a:chExt cx="8541200" cy="2438801"/>
          </a:xfrm>
        </p:grpSpPr>
        <p:grpSp>
          <p:nvGrpSpPr>
            <p:cNvPr id="49" name="Group 48">
              <a:extLst>
                <a:ext uri="{FF2B5EF4-FFF2-40B4-BE49-F238E27FC236}">
                  <a16:creationId xmlns:a16="http://schemas.microsoft.com/office/drawing/2014/main" id="{29963D54-2507-489E-AB21-2547D1F66ADC}"/>
                </a:ext>
              </a:extLst>
            </p:cNvPr>
            <p:cNvGrpSpPr/>
            <p:nvPr/>
          </p:nvGrpSpPr>
          <p:grpSpPr>
            <a:xfrm>
              <a:off x="1639491" y="2882157"/>
              <a:ext cx="6684763" cy="2438801"/>
              <a:chOff x="1639491" y="2859767"/>
              <a:chExt cx="6684763" cy="2438801"/>
            </a:xfrm>
          </p:grpSpPr>
          <p:sp>
            <p:nvSpPr>
              <p:cNvPr id="50" name="Rectangle 49">
                <a:extLst>
                  <a:ext uri="{FF2B5EF4-FFF2-40B4-BE49-F238E27FC236}">
                    <a16:creationId xmlns:a16="http://schemas.microsoft.com/office/drawing/2014/main" id="{498DD2C3-ADE3-4331-B9F7-6C7E634F56F5}"/>
                  </a:ext>
                </a:extLst>
              </p:cNvPr>
              <p:cNvSpPr/>
              <p:nvPr/>
            </p:nvSpPr>
            <p:spPr>
              <a:xfrm>
                <a:off x="1640361" y="3397348"/>
                <a:ext cx="2228254" cy="365760"/>
              </a:xfrm>
              <a:prstGeom prst="rect">
                <a:avLst/>
              </a:prstGeom>
              <a:solidFill>
                <a:schemeClr val="bg1"/>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B5FA4D9-762E-4EB2-9FAE-4A2A33DE42CC}"/>
                  </a:ext>
                </a:extLst>
              </p:cNvPr>
              <p:cNvSpPr/>
              <p:nvPr/>
            </p:nvSpPr>
            <p:spPr>
              <a:xfrm>
                <a:off x="3868615" y="3397348"/>
                <a:ext cx="2228254" cy="774607"/>
              </a:xfrm>
              <a:prstGeom prst="rect">
                <a:avLst/>
              </a:prstGeom>
              <a:solidFill>
                <a:schemeClr val="bg1"/>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rPr>
                  <a:t>Characteristics</a:t>
                </a:r>
              </a:p>
            </p:txBody>
          </p:sp>
          <p:sp>
            <p:nvSpPr>
              <p:cNvPr id="54" name="Rectangle 53">
                <a:extLst>
                  <a:ext uri="{FF2B5EF4-FFF2-40B4-BE49-F238E27FC236}">
                    <a16:creationId xmlns:a16="http://schemas.microsoft.com/office/drawing/2014/main" id="{5A7680BD-A012-4807-8A98-1F3F6682C4D6}"/>
                  </a:ext>
                </a:extLst>
              </p:cNvPr>
              <p:cNvSpPr/>
              <p:nvPr/>
            </p:nvSpPr>
            <p:spPr>
              <a:xfrm>
                <a:off x="1639491" y="4932808"/>
                <a:ext cx="2228254" cy="365760"/>
              </a:xfrm>
              <a:prstGeom prst="rect">
                <a:avLst/>
              </a:prstGeom>
              <a:solidFill>
                <a:schemeClr val="bg1"/>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5A778C8-97FE-4A04-AA59-9ADF14DA5291}"/>
                  </a:ext>
                </a:extLst>
              </p:cNvPr>
              <p:cNvSpPr/>
              <p:nvPr/>
            </p:nvSpPr>
            <p:spPr>
              <a:xfrm>
                <a:off x="1640361" y="4171955"/>
                <a:ext cx="2228254" cy="365760"/>
              </a:xfrm>
              <a:prstGeom prst="rect">
                <a:avLst/>
              </a:prstGeom>
              <a:solidFill>
                <a:schemeClr val="bg1"/>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F06C7FA-0903-441B-A1B8-BBD3BAB3F26C}"/>
                  </a:ext>
                </a:extLst>
              </p:cNvPr>
              <p:cNvSpPr/>
              <p:nvPr/>
            </p:nvSpPr>
            <p:spPr>
              <a:xfrm>
                <a:off x="3867746" y="2859767"/>
                <a:ext cx="2228254" cy="537581"/>
              </a:xfrm>
              <a:prstGeom prst="rect">
                <a:avLst/>
              </a:prstGeom>
              <a:solidFill>
                <a:srgbClr val="00A1E2"/>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1E2"/>
                  </a:solidFill>
                </a:endParaRPr>
              </a:p>
            </p:txBody>
          </p:sp>
          <p:sp>
            <p:nvSpPr>
              <p:cNvPr id="74" name="Rectangle 73">
                <a:extLst>
                  <a:ext uri="{FF2B5EF4-FFF2-40B4-BE49-F238E27FC236}">
                    <a16:creationId xmlns:a16="http://schemas.microsoft.com/office/drawing/2014/main" id="{43C53548-97C6-49C7-A931-D6A27231B7BB}"/>
                  </a:ext>
                </a:extLst>
              </p:cNvPr>
              <p:cNvSpPr/>
              <p:nvPr/>
            </p:nvSpPr>
            <p:spPr>
              <a:xfrm>
                <a:off x="6096000" y="2859767"/>
                <a:ext cx="2228254" cy="537581"/>
              </a:xfrm>
              <a:prstGeom prst="rect">
                <a:avLst/>
              </a:prstGeom>
              <a:solidFill>
                <a:srgbClr val="0074B2"/>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a:extLst>
                <a:ext uri="{FF2B5EF4-FFF2-40B4-BE49-F238E27FC236}">
                  <a16:creationId xmlns:a16="http://schemas.microsoft.com/office/drawing/2014/main" id="{6EC3D22E-5441-41B5-AF9E-1DFA2E23AC76}"/>
                </a:ext>
              </a:extLst>
            </p:cNvPr>
            <p:cNvSpPr txBox="1"/>
            <p:nvPr/>
          </p:nvSpPr>
          <p:spPr>
            <a:xfrm>
              <a:off x="1980505" y="3448729"/>
              <a:ext cx="1547966" cy="277824"/>
            </a:xfrm>
            <a:prstGeom prst="rect">
              <a:avLst/>
            </a:prstGeom>
            <a:noFill/>
          </p:spPr>
          <p:txBody>
            <a:bodyPr wrap="square" rtlCol="0">
              <a:spAutoFit/>
            </a:bodyPr>
            <a:lstStyle/>
            <a:p>
              <a:pPr algn="ctr"/>
              <a:r>
                <a:rPr lang="en-US" sz="1400" dirty="0">
                  <a:solidFill>
                    <a:schemeClr val="tx2">
                      <a:lumMod val="65000"/>
                      <a:lumOff val="35000"/>
                    </a:schemeClr>
                  </a:solidFill>
                  <a:latin typeface="Roboto" panose="02000000000000000000"/>
                  <a:ea typeface="Roboto" panose="02000000000000000000" pitchFamily="2" charset="0"/>
                  <a:cs typeface="Times Sans Serif" panose="02020603050405020304" pitchFamily="18" charset="0"/>
                </a:rPr>
                <a:t>COMPETITOR 1</a:t>
              </a:r>
            </a:p>
          </p:txBody>
        </p:sp>
        <p:sp>
          <p:nvSpPr>
            <p:cNvPr id="81" name="TextBox 80">
              <a:extLst>
                <a:ext uri="{FF2B5EF4-FFF2-40B4-BE49-F238E27FC236}">
                  <a16:creationId xmlns:a16="http://schemas.microsoft.com/office/drawing/2014/main" id="{C5D4D1BF-5CF1-4FFF-84FF-A51B9F70139E}"/>
                </a:ext>
              </a:extLst>
            </p:cNvPr>
            <p:cNvSpPr txBox="1"/>
            <p:nvPr/>
          </p:nvSpPr>
          <p:spPr>
            <a:xfrm>
              <a:off x="3876888" y="2966282"/>
              <a:ext cx="2228254" cy="305606"/>
            </a:xfrm>
            <a:prstGeom prst="rect">
              <a:avLst/>
            </a:prstGeom>
            <a:noFill/>
          </p:spPr>
          <p:txBody>
            <a:bodyPr wrap="square" rtlCol="0">
              <a:spAutoFit/>
            </a:bodyPr>
            <a:lstStyle/>
            <a:p>
              <a:pPr algn="ctr"/>
              <a:r>
                <a:rPr lang="en-US" sz="1600" dirty="0">
                  <a:solidFill>
                    <a:schemeClr val="bg1"/>
                  </a:solidFill>
                  <a:latin typeface="Roboto" panose="02000000000000000000"/>
                  <a:ea typeface="Roboto" panose="02000000000000000000" pitchFamily="2" charset="0"/>
                  <a:cs typeface="Times Sans Serif" panose="02020603050405020304" pitchFamily="18" charset="0"/>
                </a:rPr>
                <a:t>CHARACTERISTICS</a:t>
              </a:r>
            </a:p>
          </p:txBody>
        </p:sp>
        <p:sp>
          <p:nvSpPr>
            <p:cNvPr id="82" name="TextBox 81">
              <a:extLst>
                <a:ext uri="{FF2B5EF4-FFF2-40B4-BE49-F238E27FC236}">
                  <a16:creationId xmlns:a16="http://schemas.microsoft.com/office/drawing/2014/main" id="{318EC60D-2F18-4A3E-BF02-9DD7BFFC2CE2}"/>
                </a:ext>
              </a:extLst>
            </p:cNvPr>
            <p:cNvSpPr txBox="1"/>
            <p:nvPr/>
          </p:nvSpPr>
          <p:spPr>
            <a:xfrm>
              <a:off x="6055149" y="2966281"/>
              <a:ext cx="2330982" cy="305606"/>
            </a:xfrm>
            <a:prstGeom prst="rect">
              <a:avLst/>
            </a:prstGeom>
            <a:noFill/>
          </p:spPr>
          <p:txBody>
            <a:bodyPr wrap="square" rtlCol="0">
              <a:spAutoFit/>
            </a:bodyPr>
            <a:lstStyle/>
            <a:p>
              <a:pPr algn="ctr"/>
              <a:r>
                <a:rPr lang="en-US" sz="1600" dirty="0">
                  <a:solidFill>
                    <a:schemeClr val="bg1"/>
                  </a:solidFill>
                  <a:latin typeface="Roboto" panose="02000000000000000000"/>
                  <a:ea typeface="Roboto" panose="02000000000000000000" pitchFamily="2" charset="0"/>
                  <a:cs typeface="Times Sans Serif" panose="02020603050405020304" pitchFamily="18" charset="0"/>
                </a:rPr>
                <a:t>YOUR ADVANTAGES</a:t>
              </a:r>
            </a:p>
          </p:txBody>
        </p:sp>
        <p:sp>
          <p:nvSpPr>
            <p:cNvPr id="84" name="TextBox 83">
              <a:extLst>
                <a:ext uri="{FF2B5EF4-FFF2-40B4-BE49-F238E27FC236}">
                  <a16:creationId xmlns:a16="http://schemas.microsoft.com/office/drawing/2014/main" id="{DD64DBCB-CDAB-4FFA-ABB7-A03FEF3D94FD}"/>
                </a:ext>
              </a:extLst>
            </p:cNvPr>
            <p:cNvSpPr txBox="1"/>
            <p:nvPr/>
          </p:nvSpPr>
          <p:spPr>
            <a:xfrm>
              <a:off x="4262488" y="4621029"/>
              <a:ext cx="1438768" cy="361171"/>
            </a:xfrm>
            <a:prstGeom prst="rect">
              <a:avLst/>
            </a:prstGeom>
            <a:noFill/>
          </p:spPr>
          <p:txBody>
            <a:bodyPr wrap="square" rtlCol="0">
              <a:spAutoFit/>
            </a:bodyPr>
            <a:lstStyle/>
            <a:p>
              <a:pPr algn="ctr"/>
              <a:r>
                <a:rPr lang="en-US" sz="2000" dirty="0">
                  <a:solidFill>
                    <a:schemeClr val="bg1"/>
                  </a:solidFill>
                  <a:latin typeface="Roboto" panose="02000000000000000000"/>
                  <a:ea typeface="Roboto" panose="02000000000000000000" pitchFamily="2" charset="0"/>
                  <a:cs typeface="Times Sans Serif" panose="02020603050405020304" pitchFamily="18" charset="0"/>
                </a:rPr>
                <a:t>01</a:t>
              </a:r>
            </a:p>
          </p:txBody>
        </p:sp>
        <p:sp>
          <p:nvSpPr>
            <p:cNvPr id="86" name="TextBox 85">
              <a:extLst>
                <a:ext uri="{FF2B5EF4-FFF2-40B4-BE49-F238E27FC236}">
                  <a16:creationId xmlns:a16="http://schemas.microsoft.com/office/drawing/2014/main" id="{4E6CF118-E5DD-4243-8A66-D9D4A59AE618}"/>
                </a:ext>
              </a:extLst>
            </p:cNvPr>
            <p:cNvSpPr txBox="1"/>
            <p:nvPr/>
          </p:nvSpPr>
          <p:spPr>
            <a:xfrm>
              <a:off x="8741923" y="4592754"/>
              <a:ext cx="1438768" cy="361171"/>
            </a:xfrm>
            <a:prstGeom prst="rect">
              <a:avLst/>
            </a:prstGeom>
            <a:noFill/>
          </p:spPr>
          <p:txBody>
            <a:bodyPr wrap="square" rtlCol="0">
              <a:spAutoFit/>
            </a:bodyPr>
            <a:lstStyle/>
            <a:p>
              <a:pPr algn="ctr"/>
              <a:r>
                <a:rPr lang="en-US" sz="2000" dirty="0">
                  <a:solidFill>
                    <a:schemeClr val="bg1"/>
                  </a:solidFill>
                  <a:latin typeface="Roboto" panose="02000000000000000000"/>
                  <a:ea typeface="Roboto" panose="02000000000000000000" pitchFamily="2" charset="0"/>
                  <a:cs typeface="Times Sans Serif" panose="02020603050405020304" pitchFamily="18" charset="0"/>
                </a:rPr>
                <a:t>3</a:t>
              </a:r>
            </a:p>
          </p:txBody>
        </p:sp>
      </p:grpSp>
      <p:sp>
        <p:nvSpPr>
          <p:cNvPr id="91" name="TextBox 90">
            <a:extLst>
              <a:ext uri="{FF2B5EF4-FFF2-40B4-BE49-F238E27FC236}">
                <a16:creationId xmlns:a16="http://schemas.microsoft.com/office/drawing/2014/main" id="{85F6224C-27D6-4D32-96D4-AEA8E25C1930}"/>
              </a:ext>
            </a:extLst>
          </p:cNvPr>
          <p:cNvSpPr txBox="1"/>
          <p:nvPr/>
        </p:nvSpPr>
        <p:spPr>
          <a:xfrm>
            <a:off x="2195631" y="5156916"/>
            <a:ext cx="1714856" cy="307777"/>
          </a:xfrm>
          <a:prstGeom prst="rect">
            <a:avLst/>
          </a:prstGeom>
          <a:noFill/>
        </p:spPr>
        <p:txBody>
          <a:bodyPr wrap="square" rtlCol="0">
            <a:spAutoFit/>
          </a:bodyPr>
          <a:lstStyle/>
          <a:p>
            <a:pPr algn="ctr"/>
            <a:r>
              <a:rPr lang="en-US" sz="1400" dirty="0">
                <a:solidFill>
                  <a:schemeClr val="tx2">
                    <a:lumMod val="65000"/>
                    <a:lumOff val="35000"/>
                  </a:schemeClr>
                </a:solidFill>
                <a:latin typeface="Roboto" panose="02000000000000000000"/>
                <a:ea typeface="Roboto" panose="02000000000000000000" pitchFamily="2" charset="0"/>
                <a:cs typeface="Times Sans Serif" panose="02020603050405020304" pitchFamily="18" charset="0"/>
              </a:rPr>
              <a:t>COMPETITOR 3</a:t>
            </a:r>
          </a:p>
        </p:txBody>
      </p:sp>
      <p:sp>
        <p:nvSpPr>
          <p:cNvPr id="92" name="Rectangle 91">
            <a:extLst>
              <a:ext uri="{FF2B5EF4-FFF2-40B4-BE49-F238E27FC236}">
                <a16:creationId xmlns:a16="http://schemas.microsoft.com/office/drawing/2014/main" id="{DBDA3B76-9EA0-483D-8D9F-E4AFB7299141}"/>
              </a:ext>
            </a:extLst>
          </p:cNvPr>
          <p:cNvSpPr/>
          <p:nvPr/>
        </p:nvSpPr>
        <p:spPr>
          <a:xfrm>
            <a:off x="4265477" y="4262790"/>
            <a:ext cx="2468488" cy="858119"/>
          </a:xfrm>
          <a:prstGeom prst="rect">
            <a:avLst/>
          </a:prstGeom>
          <a:solidFill>
            <a:schemeClr val="bg1"/>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rPr>
              <a:t>Characteristics</a:t>
            </a:r>
          </a:p>
        </p:txBody>
      </p:sp>
      <p:sp>
        <p:nvSpPr>
          <p:cNvPr id="93" name="Rectangle 92">
            <a:extLst>
              <a:ext uri="{FF2B5EF4-FFF2-40B4-BE49-F238E27FC236}">
                <a16:creationId xmlns:a16="http://schemas.microsoft.com/office/drawing/2014/main" id="{75C3EAAE-740E-4D90-AF60-301D4E7E04BE}"/>
              </a:ext>
            </a:extLst>
          </p:cNvPr>
          <p:cNvSpPr/>
          <p:nvPr/>
        </p:nvSpPr>
        <p:spPr>
          <a:xfrm>
            <a:off x="6733002" y="3415813"/>
            <a:ext cx="2468488" cy="858119"/>
          </a:xfrm>
          <a:prstGeom prst="rect">
            <a:avLst/>
          </a:prstGeom>
          <a:solidFill>
            <a:schemeClr val="bg1"/>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rPr>
              <a:t>Advantages</a:t>
            </a:r>
          </a:p>
        </p:txBody>
      </p:sp>
      <p:sp>
        <p:nvSpPr>
          <p:cNvPr id="94" name="Rectangle 93">
            <a:extLst>
              <a:ext uri="{FF2B5EF4-FFF2-40B4-BE49-F238E27FC236}">
                <a16:creationId xmlns:a16="http://schemas.microsoft.com/office/drawing/2014/main" id="{76CB2CE8-3E10-416B-AD58-BA78231B99AF}"/>
              </a:ext>
            </a:extLst>
          </p:cNvPr>
          <p:cNvSpPr/>
          <p:nvPr/>
        </p:nvSpPr>
        <p:spPr>
          <a:xfrm>
            <a:off x="6733963" y="4271589"/>
            <a:ext cx="2468488" cy="858119"/>
          </a:xfrm>
          <a:prstGeom prst="rect">
            <a:avLst/>
          </a:prstGeom>
          <a:solidFill>
            <a:schemeClr val="bg1"/>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rPr>
              <a:t>Advantages</a:t>
            </a:r>
          </a:p>
        </p:txBody>
      </p:sp>
      <p:sp>
        <p:nvSpPr>
          <p:cNvPr id="95" name="Rectangle 94">
            <a:extLst>
              <a:ext uri="{FF2B5EF4-FFF2-40B4-BE49-F238E27FC236}">
                <a16:creationId xmlns:a16="http://schemas.microsoft.com/office/drawing/2014/main" id="{56D19C83-3013-41B5-9BE6-5A345264D201}"/>
              </a:ext>
            </a:extLst>
          </p:cNvPr>
          <p:cNvSpPr/>
          <p:nvPr/>
        </p:nvSpPr>
        <p:spPr>
          <a:xfrm>
            <a:off x="4264997" y="5100077"/>
            <a:ext cx="2468488" cy="858119"/>
          </a:xfrm>
          <a:prstGeom prst="rect">
            <a:avLst/>
          </a:prstGeom>
          <a:solidFill>
            <a:schemeClr val="bg1"/>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rPr>
              <a:t>Characteristics</a:t>
            </a:r>
          </a:p>
        </p:txBody>
      </p:sp>
      <p:sp>
        <p:nvSpPr>
          <p:cNvPr id="96" name="Rectangle 95">
            <a:extLst>
              <a:ext uri="{FF2B5EF4-FFF2-40B4-BE49-F238E27FC236}">
                <a16:creationId xmlns:a16="http://schemas.microsoft.com/office/drawing/2014/main" id="{5946E4D2-3981-4716-A61E-1C0F1284BF98}"/>
              </a:ext>
            </a:extLst>
          </p:cNvPr>
          <p:cNvSpPr/>
          <p:nvPr/>
        </p:nvSpPr>
        <p:spPr>
          <a:xfrm>
            <a:off x="6733483" y="5108876"/>
            <a:ext cx="2468488" cy="858119"/>
          </a:xfrm>
          <a:prstGeom prst="rect">
            <a:avLst/>
          </a:prstGeom>
          <a:solidFill>
            <a:schemeClr val="bg1"/>
          </a:solidFill>
          <a:ln w="12700">
            <a:solidFill>
              <a:schemeClr val="tx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rPr>
              <a:t>Advantages</a:t>
            </a:r>
          </a:p>
        </p:txBody>
      </p:sp>
      <p:sp>
        <p:nvSpPr>
          <p:cNvPr id="97" name="TextBox 96">
            <a:extLst>
              <a:ext uri="{FF2B5EF4-FFF2-40B4-BE49-F238E27FC236}">
                <a16:creationId xmlns:a16="http://schemas.microsoft.com/office/drawing/2014/main" id="{C0A79D50-A65C-4B84-A56A-B974FC3952BC}"/>
              </a:ext>
            </a:extLst>
          </p:cNvPr>
          <p:cNvSpPr txBox="1"/>
          <p:nvPr/>
        </p:nvSpPr>
        <p:spPr>
          <a:xfrm>
            <a:off x="2173804" y="4318697"/>
            <a:ext cx="1714856" cy="307777"/>
          </a:xfrm>
          <a:prstGeom prst="rect">
            <a:avLst/>
          </a:prstGeom>
          <a:noFill/>
        </p:spPr>
        <p:txBody>
          <a:bodyPr wrap="square" rtlCol="0">
            <a:spAutoFit/>
          </a:bodyPr>
          <a:lstStyle/>
          <a:p>
            <a:pPr algn="ctr"/>
            <a:r>
              <a:rPr lang="en-US" sz="1400" dirty="0">
                <a:solidFill>
                  <a:schemeClr val="tx2">
                    <a:lumMod val="65000"/>
                    <a:lumOff val="35000"/>
                  </a:schemeClr>
                </a:solidFill>
                <a:latin typeface="Roboto" panose="02000000000000000000"/>
                <a:ea typeface="Roboto" panose="02000000000000000000" pitchFamily="2" charset="0"/>
                <a:cs typeface="Times Sans Serif" panose="02020603050405020304" pitchFamily="18" charset="0"/>
              </a:rPr>
              <a:t>COMPETITOR 2</a:t>
            </a:r>
          </a:p>
        </p:txBody>
      </p:sp>
    </p:spTree>
    <p:extLst>
      <p:ext uri="{BB962C8B-B14F-4D97-AF65-F5344CB8AC3E}">
        <p14:creationId xmlns:p14="http://schemas.microsoft.com/office/powerpoint/2010/main" val="127455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55C4F-7A7B-43E4-9C53-ACFDDF39895F}"/>
              </a:ext>
            </a:extLst>
          </p:cNvPr>
          <p:cNvSpPr txBox="1"/>
          <p:nvPr/>
        </p:nvSpPr>
        <p:spPr>
          <a:xfrm>
            <a:off x="2532186" y="832056"/>
            <a:ext cx="8633200" cy="707886"/>
          </a:xfrm>
          <a:prstGeom prst="rect">
            <a:avLst/>
          </a:prstGeom>
          <a:noFill/>
        </p:spPr>
        <p:txBody>
          <a:bodyPr wrap="square" rtlCol="0">
            <a:spAutoFit/>
          </a:bodyPr>
          <a:lstStyle/>
          <a:p>
            <a:pPr algn="r"/>
            <a:r>
              <a:rPr lang="en-US" sz="4000" b="1" spc="300" dirty="0">
                <a:solidFill>
                  <a:srgbClr val="00477F"/>
                </a:solidFill>
                <a:latin typeface="Verdana" charset="0"/>
                <a:ea typeface="Verdana" charset="0"/>
                <a:cs typeface="Verdana" charset="0"/>
              </a:rPr>
              <a:t>THE XYZ TEAM</a:t>
            </a:r>
          </a:p>
        </p:txBody>
      </p:sp>
      <p:sp>
        <p:nvSpPr>
          <p:cNvPr id="26" name="TextBox 25">
            <a:extLst>
              <a:ext uri="{FF2B5EF4-FFF2-40B4-BE49-F238E27FC236}">
                <a16:creationId xmlns:a16="http://schemas.microsoft.com/office/drawing/2014/main" id="{D8C69C80-C1AE-4E8C-B365-058C5C3209AE}"/>
              </a:ext>
            </a:extLst>
          </p:cNvPr>
          <p:cNvSpPr txBox="1"/>
          <p:nvPr/>
        </p:nvSpPr>
        <p:spPr>
          <a:xfrm>
            <a:off x="681568" y="4266319"/>
            <a:ext cx="1928131" cy="338554"/>
          </a:xfrm>
          <a:prstGeom prst="rect">
            <a:avLst/>
          </a:prstGeom>
          <a:noFill/>
        </p:spPr>
        <p:txBody>
          <a:bodyPr wrap="square" rtlCol="0">
            <a:spAutoFit/>
          </a:bodyPr>
          <a:lstStyle/>
          <a:p>
            <a:pPr algn="r"/>
            <a:r>
              <a:rPr lang="en-US" sz="1600" b="1" dirty="0">
                <a:solidFill>
                  <a:srgbClr val="00477F"/>
                </a:solidFill>
                <a:latin typeface="Verdana" charset="0"/>
                <a:ea typeface="Verdana" charset="0"/>
                <a:cs typeface="Verdana" charset="0"/>
              </a:rPr>
              <a:t>ROBBERT</a:t>
            </a:r>
          </a:p>
        </p:txBody>
      </p:sp>
      <p:sp>
        <p:nvSpPr>
          <p:cNvPr id="27" name="7 CuadroTexto">
            <a:extLst>
              <a:ext uri="{FF2B5EF4-FFF2-40B4-BE49-F238E27FC236}">
                <a16:creationId xmlns:a16="http://schemas.microsoft.com/office/drawing/2014/main" id="{C771B5FE-CB08-4FFF-9EBB-C8DFB8BFD47B}"/>
              </a:ext>
            </a:extLst>
          </p:cNvPr>
          <p:cNvSpPr txBox="1"/>
          <p:nvPr/>
        </p:nvSpPr>
        <p:spPr>
          <a:xfrm>
            <a:off x="681570" y="4604873"/>
            <a:ext cx="1928130" cy="759182"/>
          </a:xfrm>
          <a:prstGeom prst="rect">
            <a:avLst/>
          </a:prstGeom>
          <a:noFill/>
        </p:spPr>
        <p:txBody>
          <a:bodyPr wrap="square">
            <a:spAutoFit/>
          </a:bodyPr>
          <a:lstStyle/>
          <a:p>
            <a:pPr algn="r">
              <a:lnSpc>
                <a:spcPts val="1280"/>
              </a:lnSpc>
              <a:defRPr/>
            </a:pPr>
            <a:r>
              <a:rPr lang="en-US" sz="1100" dirty="0">
                <a:solidFill>
                  <a:schemeClr val="bg1">
                    <a:lumMod val="50000"/>
                  </a:schemeClr>
                </a:solidFill>
                <a:latin typeface="Calibri" charset="0"/>
                <a:ea typeface="Calibri" charset="0"/>
                <a:cs typeface="Calibri" charset="0"/>
              </a:rPr>
              <a:t>Make a type specimen book unknown printer took a galley of type and scrambled it to make a type specimen book </a:t>
            </a:r>
          </a:p>
        </p:txBody>
      </p:sp>
      <p:grpSp>
        <p:nvGrpSpPr>
          <p:cNvPr id="36" name="Group 35">
            <a:extLst>
              <a:ext uri="{FF2B5EF4-FFF2-40B4-BE49-F238E27FC236}">
                <a16:creationId xmlns:a16="http://schemas.microsoft.com/office/drawing/2014/main" id="{F9438F87-79D3-4069-A901-67BB9653D035}"/>
              </a:ext>
            </a:extLst>
          </p:cNvPr>
          <p:cNvGrpSpPr/>
          <p:nvPr/>
        </p:nvGrpSpPr>
        <p:grpSpPr>
          <a:xfrm>
            <a:off x="352271" y="5351552"/>
            <a:ext cx="2223344" cy="615508"/>
            <a:chOff x="4783785" y="5040113"/>
            <a:chExt cx="2223344" cy="615508"/>
          </a:xfrm>
        </p:grpSpPr>
        <p:cxnSp>
          <p:nvCxnSpPr>
            <p:cNvPr id="37" name="Straight Connector 36">
              <a:extLst>
                <a:ext uri="{FF2B5EF4-FFF2-40B4-BE49-F238E27FC236}">
                  <a16:creationId xmlns:a16="http://schemas.microsoft.com/office/drawing/2014/main" id="{72DC5C0E-5B0A-41B9-BDBF-A36EDEBBABE3}"/>
                </a:ext>
              </a:extLst>
            </p:cNvPr>
            <p:cNvCxnSpPr>
              <a:cxnSpLocks/>
            </p:cNvCxnSpPr>
            <p:nvPr/>
          </p:nvCxnSpPr>
          <p:spPr>
            <a:xfrm>
              <a:off x="5662863" y="5480528"/>
              <a:ext cx="1235428" cy="0"/>
            </a:xfrm>
            <a:prstGeom prst="line">
              <a:avLst/>
            </a:prstGeom>
            <a:ln w="228600" cap="rnd"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FBDA647-F7B9-45E4-AC37-C93AC8F7F0C3}"/>
                </a:ext>
              </a:extLst>
            </p:cNvPr>
            <p:cNvCxnSpPr>
              <a:cxnSpLocks/>
            </p:cNvCxnSpPr>
            <p:nvPr/>
          </p:nvCxnSpPr>
          <p:spPr>
            <a:xfrm>
              <a:off x="5967663" y="5480528"/>
              <a:ext cx="930628" cy="0"/>
            </a:xfrm>
            <a:prstGeom prst="line">
              <a:avLst/>
            </a:prstGeom>
            <a:ln w="228600" cap="rnd" cmpd="sng">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7740314-D3EB-4362-A422-D203871B75AF}"/>
                </a:ext>
              </a:extLst>
            </p:cNvPr>
            <p:cNvSpPr txBox="1"/>
            <p:nvPr/>
          </p:nvSpPr>
          <p:spPr>
            <a:xfrm>
              <a:off x="4783785" y="5040113"/>
              <a:ext cx="2223344" cy="307754"/>
            </a:xfrm>
            <a:prstGeom prst="rect">
              <a:avLst/>
            </a:prstGeom>
            <a:noFill/>
          </p:spPr>
          <p:txBody>
            <a:bodyPr wrap="square" lIns="121899" tIns="60949" rIns="121899" bIns="60949" rtlCol="0">
              <a:spAutoFit/>
            </a:bodyPr>
            <a:lstStyle/>
            <a:p>
              <a:pPr algn="r"/>
              <a:r>
                <a:rPr lang="en-JM" sz="1200" dirty="0">
                  <a:solidFill>
                    <a:srgbClr val="00477F"/>
                  </a:solidFill>
                  <a:latin typeface="Calibri" charset="0"/>
                  <a:ea typeface="Calibri" charset="0"/>
                  <a:cs typeface="Calibri" charset="0"/>
                </a:rPr>
                <a:t>Team Work</a:t>
              </a:r>
            </a:p>
          </p:txBody>
        </p:sp>
        <p:sp>
          <p:nvSpPr>
            <p:cNvPr id="40" name="TextBox 39">
              <a:extLst>
                <a:ext uri="{FF2B5EF4-FFF2-40B4-BE49-F238E27FC236}">
                  <a16:creationId xmlns:a16="http://schemas.microsoft.com/office/drawing/2014/main" id="{2D819DFF-7337-4728-A61B-5C84D76BB14F}"/>
                </a:ext>
              </a:extLst>
            </p:cNvPr>
            <p:cNvSpPr txBox="1"/>
            <p:nvPr/>
          </p:nvSpPr>
          <p:spPr>
            <a:xfrm>
              <a:off x="4863392" y="5347867"/>
              <a:ext cx="647071" cy="307754"/>
            </a:xfrm>
            <a:prstGeom prst="rect">
              <a:avLst/>
            </a:prstGeom>
            <a:noFill/>
          </p:spPr>
          <p:txBody>
            <a:bodyPr wrap="square" lIns="121899" tIns="60949" rIns="121899" bIns="60949" rtlCol="0">
              <a:spAutoFit/>
            </a:bodyPr>
            <a:lstStyle/>
            <a:p>
              <a:pPr algn="r"/>
              <a:r>
                <a:rPr lang="en-JM" sz="1200" b="1" dirty="0">
                  <a:solidFill>
                    <a:srgbClr val="00477F"/>
                  </a:solidFill>
                  <a:latin typeface="Calibri" charset="0"/>
                  <a:ea typeface="Calibri" charset="0"/>
                  <a:cs typeface="Calibri" charset="0"/>
                </a:rPr>
                <a:t>85%</a:t>
              </a:r>
            </a:p>
          </p:txBody>
        </p:sp>
      </p:grpSp>
      <p:sp>
        <p:nvSpPr>
          <p:cNvPr id="41" name="TextBox 40">
            <a:extLst>
              <a:ext uri="{FF2B5EF4-FFF2-40B4-BE49-F238E27FC236}">
                <a16:creationId xmlns:a16="http://schemas.microsoft.com/office/drawing/2014/main" id="{B1F8B7A9-70EC-4DD6-81C3-4244ABCAFD49}"/>
              </a:ext>
            </a:extLst>
          </p:cNvPr>
          <p:cNvSpPr txBox="1"/>
          <p:nvPr/>
        </p:nvSpPr>
        <p:spPr>
          <a:xfrm>
            <a:off x="681568" y="2191237"/>
            <a:ext cx="1928131" cy="338554"/>
          </a:xfrm>
          <a:prstGeom prst="rect">
            <a:avLst/>
          </a:prstGeom>
          <a:noFill/>
        </p:spPr>
        <p:txBody>
          <a:bodyPr wrap="square" rtlCol="0">
            <a:spAutoFit/>
          </a:bodyPr>
          <a:lstStyle/>
          <a:p>
            <a:pPr algn="r"/>
            <a:r>
              <a:rPr lang="en-US" sz="1600" b="1" dirty="0">
                <a:solidFill>
                  <a:srgbClr val="00477F"/>
                </a:solidFill>
                <a:latin typeface="Verdana" charset="0"/>
                <a:ea typeface="Verdana" charset="0"/>
                <a:cs typeface="Verdana" charset="0"/>
              </a:rPr>
              <a:t>GISSELA</a:t>
            </a:r>
          </a:p>
        </p:txBody>
      </p:sp>
      <p:sp>
        <p:nvSpPr>
          <p:cNvPr id="42" name="7 CuadroTexto">
            <a:extLst>
              <a:ext uri="{FF2B5EF4-FFF2-40B4-BE49-F238E27FC236}">
                <a16:creationId xmlns:a16="http://schemas.microsoft.com/office/drawing/2014/main" id="{E8CBE9FB-836A-4B76-9ED3-2DCF5F656120}"/>
              </a:ext>
            </a:extLst>
          </p:cNvPr>
          <p:cNvSpPr txBox="1"/>
          <p:nvPr/>
        </p:nvSpPr>
        <p:spPr>
          <a:xfrm>
            <a:off x="681570" y="2529791"/>
            <a:ext cx="1928130" cy="759182"/>
          </a:xfrm>
          <a:prstGeom prst="rect">
            <a:avLst/>
          </a:prstGeom>
          <a:noFill/>
        </p:spPr>
        <p:txBody>
          <a:bodyPr wrap="square">
            <a:spAutoFit/>
          </a:bodyPr>
          <a:lstStyle/>
          <a:p>
            <a:pPr algn="r">
              <a:lnSpc>
                <a:spcPts val="1280"/>
              </a:lnSpc>
              <a:defRPr/>
            </a:pPr>
            <a:r>
              <a:rPr lang="en-US" sz="1100" dirty="0">
                <a:solidFill>
                  <a:schemeClr val="bg1">
                    <a:lumMod val="50000"/>
                  </a:schemeClr>
                </a:solidFill>
                <a:latin typeface="Calibri" charset="0"/>
                <a:ea typeface="Calibri" charset="0"/>
                <a:cs typeface="Calibri" charset="0"/>
              </a:rPr>
              <a:t>Make a type specimen book unknown printer took a galley of type and scrambled it to make a type specimen book </a:t>
            </a:r>
          </a:p>
        </p:txBody>
      </p:sp>
      <p:grpSp>
        <p:nvGrpSpPr>
          <p:cNvPr id="43" name="Group 42">
            <a:extLst>
              <a:ext uri="{FF2B5EF4-FFF2-40B4-BE49-F238E27FC236}">
                <a16:creationId xmlns:a16="http://schemas.microsoft.com/office/drawing/2014/main" id="{044753AF-F15E-4D12-BFC0-C613E3119A81}"/>
              </a:ext>
            </a:extLst>
          </p:cNvPr>
          <p:cNvGrpSpPr/>
          <p:nvPr/>
        </p:nvGrpSpPr>
        <p:grpSpPr>
          <a:xfrm>
            <a:off x="352271" y="3276470"/>
            <a:ext cx="2223344" cy="615508"/>
            <a:chOff x="4783785" y="5040113"/>
            <a:chExt cx="2223344" cy="615508"/>
          </a:xfrm>
        </p:grpSpPr>
        <p:cxnSp>
          <p:nvCxnSpPr>
            <p:cNvPr id="44" name="Straight Connector 43">
              <a:extLst>
                <a:ext uri="{FF2B5EF4-FFF2-40B4-BE49-F238E27FC236}">
                  <a16:creationId xmlns:a16="http://schemas.microsoft.com/office/drawing/2014/main" id="{17601C28-A754-4CF7-88E9-248CF6356DAE}"/>
                </a:ext>
              </a:extLst>
            </p:cNvPr>
            <p:cNvCxnSpPr>
              <a:cxnSpLocks/>
            </p:cNvCxnSpPr>
            <p:nvPr/>
          </p:nvCxnSpPr>
          <p:spPr>
            <a:xfrm>
              <a:off x="5662863" y="5480528"/>
              <a:ext cx="1235428" cy="0"/>
            </a:xfrm>
            <a:prstGeom prst="line">
              <a:avLst/>
            </a:prstGeom>
            <a:ln w="228600" cap="rnd"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1998EB-ADD1-4459-9E8B-46137CA8F684}"/>
                </a:ext>
              </a:extLst>
            </p:cNvPr>
            <p:cNvCxnSpPr>
              <a:cxnSpLocks/>
            </p:cNvCxnSpPr>
            <p:nvPr/>
          </p:nvCxnSpPr>
          <p:spPr>
            <a:xfrm>
              <a:off x="5967663" y="5480528"/>
              <a:ext cx="930628" cy="0"/>
            </a:xfrm>
            <a:prstGeom prst="line">
              <a:avLst/>
            </a:prstGeom>
            <a:ln w="228600" cap="rnd" cmpd="sng">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CD1AAF0-B583-47D2-BEF4-905BE24E8F51}"/>
                </a:ext>
              </a:extLst>
            </p:cNvPr>
            <p:cNvSpPr txBox="1"/>
            <p:nvPr/>
          </p:nvSpPr>
          <p:spPr>
            <a:xfrm>
              <a:off x="4783785" y="5040113"/>
              <a:ext cx="2223344" cy="338532"/>
            </a:xfrm>
            <a:prstGeom prst="rect">
              <a:avLst/>
            </a:prstGeom>
            <a:noFill/>
          </p:spPr>
          <p:txBody>
            <a:bodyPr wrap="square" lIns="121899" tIns="60949" rIns="121899" bIns="60949" rtlCol="0">
              <a:spAutoFit/>
            </a:bodyPr>
            <a:lstStyle/>
            <a:p>
              <a:pPr algn="r"/>
              <a:r>
                <a:rPr lang="en-JM" sz="1400" b="1" dirty="0">
                  <a:solidFill>
                    <a:srgbClr val="00477F"/>
                  </a:solidFill>
                  <a:latin typeface="Calibri" charset="0"/>
                  <a:ea typeface="Calibri" charset="0"/>
                  <a:cs typeface="Calibri" charset="0"/>
                </a:rPr>
                <a:t>Team Work</a:t>
              </a:r>
            </a:p>
          </p:txBody>
        </p:sp>
        <p:sp>
          <p:nvSpPr>
            <p:cNvPr id="47" name="TextBox 46">
              <a:extLst>
                <a:ext uri="{FF2B5EF4-FFF2-40B4-BE49-F238E27FC236}">
                  <a16:creationId xmlns:a16="http://schemas.microsoft.com/office/drawing/2014/main" id="{03AEC77A-11FE-4C1D-9D5F-170EE67A80BC}"/>
                </a:ext>
              </a:extLst>
            </p:cNvPr>
            <p:cNvSpPr txBox="1"/>
            <p:nvPr/>
          </p:nvSpPr>
          <p:spPr>
            <a:xfrm>
              <a:off x="4863392" y="5347867"/>
              <a:ext cx="647071" cy="307754"/>
            </a:xfrm>
            <a:prstGeom prst="rect">
              <a:avLst/>
            </a:prstGeom>
            <a:noFill/>
          </p:spPr>
          <p:txBody>
            <a:bodyPr wrap="square" lIns="121899" tIns="60949" rIns="121899" bIns="60949" rtlCol="0">
              <a:spAutoFit/>
            </a:bodyPr>
            <a:lstStyle/>
            <a:p>
              <a:pPr algn="r"/>
              <a:r>
                <a:rPr lang="en-JM" sz="1200" b="1" dirty="0">
                  <a:solidFill>
                    <a:srgbClr val="00477F"/>
                  </a:solidFill>
                  <a:latin typeface="Calibri" charset="0"/>
                  <a:ea typeface="Calibri" charset="0"/>
                  <a:cs typeface="Calibri" charset="0"/>
                </a:rPr>
                <a:t>85%</a:t>
              </a:r>
            </a:p>
          </p:txBody>
        </p:sp>
      </p:grpSp>
      <p:sp>
        <p:nvSpPr>
          <p:cNvPr id="48" name="TextBox 47">
            <a:extLst>
              <a:ext uri="{FF2B5EF4-FFF2-40B4-BE49-F238E27FC236}">
                <a16:creationId xmlns:a16="http://schemas.microsoft.com/office/drawing/2014/main" id="{7080F75E-9086-48B0-B69E-A6861F9ADAF3}"/>
              </a:ext>
            </a:extLst>
          </p:cNvPr>
          <p:cNvSpPr txBox="1"/>
          <p:nvPr/>
        </p:nvSpPr>
        <p:spPr>
          <a:xfrm>
            <a:off x="4849622" y="2191237"/>
            <a:ext cx="1928131" cy="338554"/>
          </a:xfrm>
          <a:prstGeom prst="rect">
            <a:avLst/>
          </a:prstGeom>
          <a:noFill/>
        </p:spPr>
        <p:txBody>
          <a:bodyPr wrap="square" rtlCol="0">
            <a:spAutoFit/>
          </a:bodyPr>
          <a:lstStyle/>
          <a:p>
            <a:pPr algn="r"/>
            <a:r>
              <a:rPr lang="en-US" sz="1600" b="1" dirty="0">
                <a:solidFill>
                  <a:srgbClr val="00477F"/>
                </a:solidFill>
                <a:latin typeface="Verdana" charset="0"/>
                <a:ea typeface="Verdana" charset="0"/>
                <a:cs typeface="Verdana" charset="0"/>
              </a:rPr>
              <a:t>GLADICE</a:t>
            </a:r>
          </a:p>
        </p:txBody>
      </p:sp>
      <p:sp>
        <p:nvSpPr>
          <p:cNvPr id="49" name="7 CuadroTexto">
            <a:extLst>
              <a:ext uri="{FF2B5EF4-FFF2-40B4-BE49-F238E27FC236}">
                <a16:creationId xmlns:a16="http://schemas.microsoft.com/office/drawing/2014/main" id="{92AA5959-21A0-42F9-B510-D9583EF85760}"/>
              </a:ext>
            </a:extLst>
          </p:cNvPr>
          <p:cNvSpPr txBox="1"/>
          <p:nvPr/>
        </p:nvSpPr>
        <p:spPr>
          <a:xfrm>
            <a:off x="4849624" y="2529791"/>
            <a:ext cx="1928130" cy="759182"/>
          </a:xfrm>
          <a:prstGeom prst="rect">
            <a:avLst/>
          </a:prstGeom>
          <a:noFill/>
        </p:spPr>
        <p:txBody>
          <a:bodyPr wrap="square">
            <a:spAutoFit/>
          </a:bodyPr>
          <a:lstStyle/>
          <a:p>
            <a:pPr algn="r">
              <a:lnSpc>
                <a:spcPts val="1280"/>
              </a:lnSpc>
              <a:defRPr/>
            </a:pPr>
            <a:r>
              <a:rPr lang="en-US" sz="1100" dirty="0">
                <a:solidFill>
                  <a:schemeClr val="bg1">
                    <a:lumMod val="50000"/>
                  </a:schemeClr>
                </a:solidFill>
                <a:latin typeface="Calibri" charset="0"/>
                <a:ea typeface="Calibri" charset="0"/>
                <a:cs typeface="Calibri" charset="0"/>
              </a:rPr>
              <a:t>Make a type specimen book unknown printer took a galley of type and scrambled it to make a type specimen book </a:t>
            </a:r>
          </a:p>
        </p:txBody>
      </p:sp>
      <p:grpSp>
        <p:nvGrpSpPr>
          <p:cNvPr id="50" name="Group 49">
            <a:extLst>
              <a:ext uri="{FF2B5EF4-FFF2-40B4-BE49-F238E27FC236}">
                <a16:creationId xmlns:a16="http://schemas.microsoft.com/office/drawing/2014/main" id="{8EF9870C-0C35-476E-9F17-8AF6B127457C}"/>
              </a:ext>
            </a:extLst>
          </p:cNvPr>
          <p:cNvGrpSpPr/>
          <p:nvPr/>
        </p:nvGrpSpPr>
        <p:grpSpPr>
          <a:xfrm>
            <a:off x="4520325" y="3276470"/>
            <a:ext cx="2223344" cy="615508"/>
            <a:chOff x="4783785" y="5040113"/>
            <a:chExt cx="2223344" cy="615508"/>
          </a:xfrm>
        </p:grpSpPr>
        <p:cxnSp>
          <p:nvCxnSpPr>
            <p:cNvPr id="51" name="Straight Connector 50">
              <a:extLst>
                <a:ext uri="{FF2B5EF4-FFF2-40B4-BE49-F238E27FC236}">
                  <a16:creationId xmlns:a16="http://schemas.microsoft.com/office/drawing/2014/main" id="{F8F23866-0BA5-4A4C-B831-6723CA041943}"/>
                </a:ext>
              </a:extLst>
            </p:cNvPr>
            <p:cNvCxnSpPr>
              <a:cxnSpLocks/>
            </p:cNvCxnSpPr>
            <p:nvPr/>
          </p:nvCxnSpPr>
          <p:spPr>
            <a:xfrm>
              <a:off x="5662863" y="5480528"/>
              <a:ext cx="1235428" cy="0"/>
            </a:xfrm>
            <a:prstGeom prst="line">
              <a:avLst/>
            </a:prstGeom>
            <a:ln w="228600" cap="rnd"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F92CBB5-4E9A-45B6-9E04-8A2ECB0B5E1E}"/>
                </a:ext>
              </a:extLst>
            </p:cNvPr>
            <p:cNvCxnSpPr>
              <a:cxnSpLocks/>
            </p:cNvCxnSpPr>
            <p:nvPr/>
          </p:nvCxnSpPr>
          <p:spPr>
            <a:xfrm>
              <a:off x="5967663" y="5480528"/>
              <a:ext cx="930628" cy="0"/>
            </a:xfrm>
            <a:prstGeom prst="line">
              <a:avLst/>
            </a:prstGeom>
            <a:ln w="228600" cap="rnd"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0478EFE-E6A7-43C4-B08D-33544E5FAE50}"/>
                </a:ext>
              </a:extLst>
            </p:cNvPr>
            <p:cNvSpPr txBox="1"/>
            <p:nvPr/>
          </p:nvSpPr>
          <p:spPr>
            <a:xfrm>
              <a:off x="4783785" y="5040113"/>
              <a:ext cx="2223344" cy="338532"/>
            </a:xfrm>
            <a:prstGeom prst="rect">
              <a:avLst/>
            </a:prstGeom>
            <a:noFill/>
          </p:spPr>
          <p:txBody>
            <a:bodyPr wrap="square" lIns="121899" tIns="60949" rIns="121899" bIns="60949" rtlCol="0">
              <a:spAutoFit/>
            </a:bodyPr>
            <a:lstStyle/>
            <a:p>
              <a:pPr algn="r"/>
              <a:r>
                <a:rPr lang="en-JM" sz="1400" b="1" dirty="0">
                  <a:solidFill>
                    <a:srgbClr val="00477F"/>
                  </a:solidFill>
                  <a:latin typeface="Calibri" charset="0"/>
                  <a:ea typeface="Calibri" charset="0"/>
                  <a:cs typeface="Calibri" charset="0"/>
                </a:rPr>
                <a:t>Team Work</a:t>
              </a:r>
            </a:p>
          </p:txBody>
        </p:sp>
        <p:sp>
          <p:nvSpPr>
            <p:cNvPr id="54" name="TextBox 53">
              <a:extLst>
                <a:ext uri="{FF2B5EF4-FFF2-40B4-BE49-F238E27FC236}">
                  <a16:creationId xmlns:a16="http://schemas.microsoft.com/office/drawing/2014/main" id="{548EDBB0-9FCB-4604-9434-D2D80371B1F1}"/>
                </a:ext>
              </a:extLst>
            </p:cNvPr>
            <p:cNvSpPr txBox="1"/>
            <p:nvPr/>
          </p:nvSpPr>
          <p:spPr>
            <a:xfrm>
              <a:off x="4863392" y="5347867"/>
              <a:ext cx="647071" cy="307754"/>
            </a:xfrm>
            <a:prstGeom prst="rect">
              <a:avLst/>
            </a:prstGeom>
            <a:noFill/>
          </p:spPr>
          <p:txBody>
            <a:bodyPr wrap="square" lIns="121899" tIns="60949" rIns="121899" bIns="60949" rtlCol="0">
              <a:spAutoFit/>
            </a:bodyPr>
            <a:lstStyle/>
            <a:p>
              <a:pPr algn="r"/>
              <a:r>
                <a:rPr lang="en-JM" sz="1200" b="1" dirty="0">
                  <a:solidFill>
                    <a:srgbClr val="00477F"/>
                  </a:solidFill>
                  <a:latin typeface="Calibri" charset="0"/>
                  <a:ea typeface="Calibri" charset="0"/>
                  <a:cs typeface="Calibri" charset="0"/>
                </a:rPr>
                <a:t>85%</a:t>
              </a:r>
            </a:p>
          </p:txBody>
        </p:sp>
      </p:grpSp>
      <p:sp>
        <p:nvSpPr>
          <p:cNvPr id="55" name="TextBox 54">
            <a:extLst>
              <a:ext uri="{FF2B5EF4-FFF2-40B4-BE49-F238E27FC236}">
                <a16:creationId xmlns:a16="http://schemas.microsoft.com/office/drawing/2014/main" id="{18F67E66-19E9-45FA-8E6F-C8ED428BD3CA}"/>
              </a:ext>
            </a:extLst>
          </p:cNvPr>
          <p:cNvSpPr txBox="1"/>
          <p:nvPr/>
        </p:nvSpPr>
        <p:spPr>
          <a:xfrm>
            <a:off x="4849621" y="4266319"/>
            <a:ext cx="1928131" cy="338554"/>
          </a:xfrm>
          <a:prstGeom prst="rect">
            <a:avLst/>
          </a:prstGeom>
          <a:noFill/>
        </p:spPr>
        <p:txBody>
          <a:bodyPr wrap="square" rtlCol="0">
            <a:spAutoFit/>
          </a:bodyPr>
          <a:lstStyle/>
          <a:p>
            <a:pPr algn="r"/>
            <a:r>
              <a:rPr lang="en-US" sz="1600" b="1" dirty="0">
                <a:solidFill>
                  <a:srgbClr val="00477F"/>
                </a:solidFill>
                <a:latin typeface="Verdana" charset="0"/>
                <a:ea typeface="Verdana" charset="0"/>
                <a:cs typeface="Verdana" charset="0"/>
              </a:rPr>
              <a:t>THOMAS</a:t>
            </a:r>
          </a:p>
        </p:txBody>
      </p:sp>
      <p:sp>
        <p:nvSpPr>
          <p:cNvPr id="56" name="7 CuadroTexto">
            <a:extLst>
              <a:ext uri="{FF2B5EF4-FFF2-40B4-BE49-F238E27FC236}">
                <a16:creationId xmlns:a16="http://schemas.microsoft.com/office/drawing/2014/main" id="{BCBCE7CF-127F-4B76-8855-274F73703FA7}"/>
              </a:ext>
            </a:extLst>
          </p:cNvPr>
          <p:cNvSpPr txBox="1"/>
          <p:nvPr/>
        </p:nvSpPr>
        <p:spPr>
          <a:xfrm>
            <a:off x="4849623" y="4604873"/>
            <a:ext cx="1928130" cy="759182"/>
          </a:xfrm>
          <a:prstGeom prst="rect">
            <a:avLst/>
          </a:prstGeom>
          <a:noFill/>
        </p:spPr>
        <p:txBody>
          <a:bodyPr wrap="square">
            <a:spAutoFit/>
          </a:bodyPr>
          <a:lstStyle/>
          <a:p>
            <a:pPr algn="r">
              <a:lnSpc>
                <a:spcPts val="1280"/>
              </a:lnSpc>
              <a:defRPr/>
            </a:pPr>
            <a:r>
              <a:rPr lang="en-US" sz="1100" dirty="0">
                <a:solidFill>
                  <a:schemeClr val="bg1">
                    <a:lumMod val="50000"/>
                  </a:schemeClr>
                </a:solidFill>
                <a:latin typeface="Calibri" charset="0"/>
                <a:ea typeface="Calibri" charset="0"/>
                <a:cs typeface="Calibri" charset="0"/>
              </a:rPr>
              <a:t>Make a type specimen book unknown printer took a galley of type and scrambled it to make a type specimen book </a:t>
            </a:r>
          </a:p>
        </p:txBody>
      </p:sp>
      <p:grpSp>
        <p:nvGrpSpPr>
          <p:cNvPr id="57" name="Group 56">
            <a:extLst>
              <a:ext uri="{FF2B5EF4-FFF2-40B4-BE49-F238E27FC236}">
                <a16:creationId xmlns:a16="http://schemas.microsoft.com/office/drawing/2014/main" id="{53A448F3-167F-4751-B3DC-209F7AC5E77D}"/>
              </a:ext>
            </a:extLst>
          </p:cNvPr>
          <p:cNvGrpSpPr/>
          <p:nvPr/>
        </p:nvGrpSpPr>
        <p:grpSpPr>
          <a:xfrm>
            <a:off x="4520324" y="5351552"/>
            <a:ext cx="2223344" cy="615508"/>
            <a:chOff x="4783785" y="5040113"/>
            <a:chExt cx="2223344" cy="615508"/>
          </a:xfrm>
        </p:grpSpPr>
        <p:cxnSp>
          <p:nvCxnSpPr>
            <p:cNvPr id="58" name="Straight Connector 57">
              <a:extLst>
                <a:ext uri="{FF2B5EF4-FFF2-40B4-BE49-F238E27FC236}">
                  <a16:creationId xmlns:a16="http://schemas.microsoft.com/office/drawing/2014/main" id="{DE343EF7-A1C1-4C45-9E8D-6DF3CC95F746}"/>
                </a:ext>
              </a:extLst>
            </p:cNvPr>
            <p:cNvCxnSpPr>
              <a:cxnSpLocks/>
            </p:cNvCxnSpPr>
            <p:nvPr/>
          </p:nvCxnSpPr>
          <p:spPr>
            <a:xfrm>
              <a:off x="5662863" y="5480528"/>
              <a:ext cx="1235428" cy="0"/>
            </a:xfrm>
            <a:prstGeom prst="line">
              <a:avLst/>
            </a:prstGeom>
            <a:ln w="228600" cap="rnd"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0D2B22C-EF65-4749-B002-1985B398F49F}"/>
                </a:ext>
              </a:extLst>
            </p:cNvPr>
            <p:cNvCxnSpPr>
              <a:cxnSpLocks/>
            </p:cNvCxnSpPr>
            <p:nvPr/>
          </p:nvCxnSpPr>
          <p:spPr>
            <a:xfrm>
              <a:off x="5967663" y="5480528"/>
              <a:ext cx="930628" cy="0"/>
            </a:xfrm>
            <a:prstGeom prst="line">
              <a:avLst/>
            </a:prstGeom>
            <a:ln w="228600" cap="rnd" cmpd="sng">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ECBAC08-67D3-4DD8-A796-5DEA641F9493}"/>
                </a:ext>
              </a:extLst>
            </p:cNvPr>
            <p:cNvSpPr txBox="1"/>
            <p:nvPr/>
          </p:nvSpPr>
          <p:spPr>
            <a:xfrm>
              <a:off x="4783785" y="5040113"/>
              <a:ext cx="2223344" cy="338532"/>
            </a:xfrm>
            <a:prstGeom prst="rect">
              <a:avLst/>
            </a:prstGeom>
            <a:noFill/>
          </p:spPr>
          <p:txBody>
            <a:bodyPr wrap="square" lIns="121899" tIns="60949" rIns="121899" bIns="60949" rtlCol="0">
              <a:spAutoFit/>
            </a:bodyPr>
            <a:lstStyle/>
            <a:p>
              <a:pPr algn="r"/>
              <a:r>
                <a:rPr lang="en-JM" sz="1400" b="1" dirty="0">
                  <a:solidFill>
                    <a:srgbClr val="00477F"/>
                  </a:solidFill>
                  <a:latin typeface="Calibri" charset="0"/>
                  <a:ea typeface="Calibri" charset="0"/>
                  <a:cs typeface="Calibri" charset="0"/>
                </a:rPr>
                <a:t>Team Work</a:t>
              </a:r>
            </a:p>
          </p:txBody>
        </p:sp>
        <p:sp>
          <p:nvSpPr>
            <p:cNvPr id="61" name="TextBox 60">
              <a:extLst>
                <a:ext uri="{FF2B5EF4-FFF2-40B4-BE49-F238E27FC236}">
                  <a16:creationId xmlns:a16="http://schemas.microsoft.com/office/drawing/2014/main" id="{A1788C8E-F66F-4A27-A77D-432A3712199E}"/>
                </a:ext>
              </a:extLst>
            </p:cNvPr>
            <p:cNvSpPr txBox="1"/>
            <p:nvPr/>
          </p:nvSpPr>
          <p:spPr>
            <a:xfrm>
              <a:off x="4863392" y="5347867"/>
              <a:ext cx="647071" cy="307754"/>
            </a:xfrm>
            <a:prstGeom prst="rect">
              <a:avLst/>
            </a:prstGeom>
            <a:noFill/>
          </p:spPr>
          <p:txBody>
            <a:bodyPr wrap="square" lIns="121899" tIns="60949" rIns="121899" bIns="60949" rtlCol="0">
              <a:spAutoFit/>
            </a:bodyPr>
            <a:lstStyle/>
            <a:p>
              <a:pPr algn="r"/>
              <a:r>
                <a:rPr lang="en-JM" sz="1200" b="1" dirty="0">
                  <a:solidFill>
                    <a:srgbClr val="00477F"/>
                  </a:solidFill>
                  <a:latin typeface="Calibri" charset="0"/>
                  <a:ea typeface="Calibri" charset="0"/>
                  <a:cs typeface="Calibri" charset="0"/>
                </a:rPr>
                <a:t>85%</a:t>
              </a:r>
            </a:p>
          </p:txBody>
        </p:sp>
      </p:grpSp>
      <p:sp>
        <p:nvSpPr>
          <p:cNvPr id="63" name="Rectangle 62">
            <a:extLst>
              <a:ext uri="{FF2B5EF4-FFF2-40B4-BE49-F238E27FC236}">
                <a16:creationId xmlns:a16="http://schemas.microsoft.com/office/drawing/2014/main" id="{ACF7DBA5-80C2-4EE4-8A91-AB30A3656061}"/>
              </a:ext>
            </a:extLst>
          </p:cNvPr>
          <p:cNvSpPr/>
          <p:nvPr/>
        </p:nvSpPr>
        <p:spPr>
          <a:xfrm>
            <a:off x="9220164" y="2058018"/>
            <a:ext cx="1945221" cy="3384901"/>
          </a:xfrm>
          <a:prstGeom prst="rect">
            <a:avLst/>
          </a:prstGeom>
        </p:spPr>
        <p:txBody>
          <a:bodyPr wrap="square">
            <a:spAutoFit/>
          </a:bodyPr>
          <a:lstStyle/>
          <a:p>
            <a:pPr algn="r">
              <a:lnSpc>
                <a:spcPts val="1600"/>
              </a:lnSpc>
            </a:pPr>
            <a:r>
              <a:rPr lang="en-US" sz="1200" dirty="0">
                <a:solidFill>
                  <a:schemeClr val="accent6">
                    <a:lumMod val="50000"/>
                  </a:schemeClr>
                </a:solidFill>
              </a:rPr>
              <a:t>The team slide is your chance to showcase why you are exceptional and why investors should bet on your team.</a:t>
            </a:r>
          </a:p>
          <a:p>
            <a:pPr algn="r">
              <a:lnSpc>
                <a:spcPts val="1600"/>
              </a:lnSpc>
            </a:pPr>
            <a:r>
              <a:rPr lang="en-US" sz="1200" dirty="0">
                <a:solidFill>
                  <a:schemeClr val="accent6">
                    <a:lumMod val="50000"/>
                  </a:schemeClr>
                </a:solidFill>
              </a:rPr>
              <a:t>Demonstrate that you are a founder, that stand out in some way, and that you excel in the things you do.</a:t>
            </a:r>
          </a:p>
          <a:p>
            <a:pPr algn="r">
              <a:lnSpc>
                <a:spcPts val="1600"/>
              </a:lnSpc>
            </a:pPr>
            <a:r>
              <a:rPr lang="en-US" sz="1200" dirty="0">
                <a:solidFill>
                  <a:schemeClr val="accent6">
                    <a:lumMod val="50000"/>
                  </a:schemeClr>
                </a:solidFill>
              </a:rPr>
              <a:t>Investors look for a strong and diverse team with relevant expertise. Showcase your teams expertise and play to your strengths. </a:t>
            </a:r>
          </a:p>
          <a:p>
            <a:pPr algn="r">
              <a:lnSpc>
                <a:spcPts val="1600"/>
              </a:lnSpc>
            </a:pPr>
            <a:r>
              <a:rPr lang="en-US" dirty="0"/>
              <a:t> </a:t>
            </a:r>
            <a:r>
              <a:rPr lang="en-US" sz="1200" dirty="0">
                <a:solidFill>
                  <a:schemeClr val="bg1">
                    <a:lumMod val="50000"/>
                  </a:schemeClr>
                </a:solidFill>
                <a:latin typeface="Calibri" charset="0"/>
                <a:ea typeface="Calibri" charset="0"/>
                <a:cs typeface="Calibri" charset="0"/>
              </a:rPr>
              <a:t>.</a:t>
            </a:r>
            <a:endParaRPr lang="id-ID" sz="1200" dirty="0">
              <a:solidFill>
                <a:schemeClr val="bg1">
                  <a:lumMod val="50000"/>
                </a:schemeClr>
              </a:solidFill>
              <a:latin typeface="Calibri" charset="0"/>
              <a:ea typeface="Calibri" charset="0"/>
              <a:cs typeface="Calibri" charset="0"/>
            </a:endParaRPr>
          </a:p>
        </p:txBody>
      </p:sp>
      <p:sp>
        <p:nvSpPr>
          <p:cNvPr id="64" name="TextBox 63">
            <a:extLst>
              <a:ext uri="{FF2B5EF4-FFF2-40B4-BE49-F238E27FC236}">
                <a16:creationId xmlns:a16="http://schemas.microsoft.com/office/drawing/2014/main" id="{FFFB62CC-E5AD-4BD4-AFF3-650E64E7DE62}"/>
              </a:ext>
            </a:extLst>
          </p:cNvPr>
          <p:cNvSpPr txBox="1"/>
          <p:nvPr/>
        </p:nvSpPr>
        <p:spPr>
          <a:xfrm>
            <a:off x="8148284" y="6279609"/>
            <a:ext cx="3487138" cy="261610"/>
          </a:xfrm>
          <a:prstGeom prst="rect">
            <a:avLst/>
          </a:prstGeom>
          <a:noFill/>
        </p:spPr>
        <p:txBody>
          <a:bodyPr wrap="square" rtlCol="0">
            <a:spAutoFit/>
          </a:bodyPr>
          <a:lstStyle/>
          <a:p>
            <a:pPr algn="r"/>
            <a:r>
              <a:rPr lang="en-US" sz="1100" b="1" spc="300" dirty="0">
                <a:solidFill>
                  <a:schemeClr val="bg1">
                    <a:lumMod val="65000"/>
                  </a:schemeClr>
                </a:solidFill>
                <a:latin typeface="Calibri" charset="0"/>
                <a:ea typeface="Calibri" charset="0"/>
                <a:cs typeface="Calibri" charset="0"/>
              </a:rPr>
              <a:t>WWW.YOURWEBSITE.COM</a:t>
            </a:r>
          </a:p>
        </p:txBody>
      </p:sp>
      <p:pic>
        <p:nvPicPr>
          <p:cNvPr id="7" name="Picture Placeholder 6"/>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10875" b="10875"/>
          <a:stretch>
            <a:fillRect/>
          </a:stretch>
        </p:blipFill>
        <p:spPr/>
      </p:pic>
      <p:pic>
        <p:nvPicPr>
          <p:cNvPr id="13" name="Picture Placeholder 12"/>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l="13523" t="3863" r="6052" b="37645"/>
          <a:stretch/>
        </p:blipFill>
        <p:spPr/>
      </p:pic>
      <p:pic>
        <p:nvPicPr>
          <p:cNvPr id="9" name="Picture Placeholder 8"/>
          <p:cNvPicPr>
            <a:picLocks noGrp="1" noChangeAspect="1"/>
          </p:cNvPicPr>
          <p:nvPr>
            <p:ph type="pic" sz="quarter" idx="20"/>
          </p:nvPr>
        </p:nvPicPr>
        <p:blipFill rotWithShape="1">
          <a:blip r:embed="rId4" cstate="print">
            <a:extLst>
              <a:ext uri="{28A0092B-C50C-407E-A947-70E740481C1C}">
                <a14:useLocalDpi xmlns:a14="http://schemas.microsoft.com/office/drawing/2010/main" val="0"/>
              </a:ext>
            </a:extLst>
          </a:blip>
          <a:srcRect l="6489" t="4328" r="6489" b="27641"/>
          <a:stretch/>
        </p:blipFill>
        <p:spPr/>
      </p:pic>
      <p:pic>
        <p:nvPicPr>
          <p:cNvPr id="11" name="Picture Placeholder 10"/>
          <p:cNvPicPr>
            <a:picLocks noGrp="1" noChangeAspect="1"/>
          </p:cNvPicPr>
          <p:nvPr>
            <p:ph type="pic" sz="quarter" idx="21"/>
          </p:nvPr>
        </p:nvPicPr>
        <p:blipFill rotWithShape="1">
          <a:blip r:embed="rId5" cstate="print">
            <a:extLst>
              <a:ext uri="{28A0092B-C50C-407E-A947-70E740481C1C}">
                <a14:useLocalDpi xmlns:a14="http://schemas.microsoft.com/office/drawing/2010/main" val="0"/>
              </a:ext>
            </a:extLst>
          </a:blip>
          <a:srcRect l="14600" t="701" r="5717" b="41179"/>
          <a:stretch/>
        </p:blipFill>
        <p:spPr/>
      </p:pic>
      <p:grpSp>
        <p:nvGrpSpPr>
          <p:cNvPr id="62" name="Group 61">
            <a:extLst>
              <a:ext uri="{FF2B5EF4-FFF2-40B4-BE49-F238E27FC236}">
                <a16:creationId xmlns:a16="http://schemas.microsoft.com/office/drawing/2014/main" id="{43129E6C-7F12-4616-AC11-BD8499D2D60C}"/>
              </a:ext>
            </a:extLst>
          </p:cNvPr>
          <p:cNvGrpSpPr/>
          <p:nvPr/>
        </p:nvGrpSpPr>
        <p:grpSpPr>
          <a:xfrm>
            <a:off x="322775" y="0"/>
            <a:ext cx="858762" cy="1080371"/>
            <a:chOff x="322775" y="0"/>
            <a:chExt cx="858762" cy="1080371"/>
          </a:xfrm>
        </p:grpSpPr>
        <p:sp>
          <p:nvSpPr>
            <p:cNvPr id="65" name="Rectangle 64">
              <a:extLst>
                <a:ext uri="{FF2B5EF4-FFF2-40B4-BE49-F238E27FC236}">
                  <a16:creationId xmlns:a16="http://schemas.microsoft.com/office/drawing/2014/main" id="{C61EBC6B-F475-4F97-8786-B37CF0EDA49E}"/>
                </a:ext>
              </a:extLst>
            </p:cNvPr>
            <p:cNvSpPr/>
            <p:nvPr/>
          </p:nvSpPr>
          <p:spPr>
            <a:xfrm>
              <a:off x="365125" y="0"/>
              <a:ext cx="740664" cy="1080371"/>
            </a:xfrm>
            <a:prstGeom prst="rect">
              <a:avLst/>
            </a:prstGeom>
            <a:solidFill>
              <a:srgbClr val="65C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a:endParaRPr>
            </a:p>
          </p:txBody>
        </p:sp>
        <p:sp>
          <p:nvSpPr>
            <p:cNvPr id="66" name="TextBox 65">
              <a:extLst>
                <a:ext uri="{FF2B5EF4-FFF2-40B4-BE49-F238E27FC236}">
                  <a16:creationId xmlns:a16="http://schemas.microsoft.com/office/drawing/2014/main" id="{AB5DB352-43E5-44F1-9357-A09E8AB1C89E}"/>
                </a:ext>
              </a:extLst>
            </p:cNvPr>
            <p:cNvSpPr txBox="1"/>
            <p:nvPr/>
          </p:nvSpPr>
          <p:spPr>
            <a:xfrm>
              <a:off x="322775" y="450928"/>
              <a:ext cx="858762" cy="523220"/>
            </a:xfrm>
            <a:prstGeom prst="rect">
              <a:avLst/>
            </a:prstGeom>
            <a:noFill/>
          </p:spPr>
          <p:txBody>
            <a:bodyPr wrap="square" rtlCol="0">
              <a:spAutoFit/>
            </a:bodyPr>
            <a:lstStyle/>
            <a:p>
              <a:pPr algn="ctr"/>
              <a:r>
                <a:rPr lang="en-US" sz="2800" b="1" spc="300" dirty="0">
                  <a:solidFill>
                    <a:schemeClr val="tx2">
                      <a:lumMod val="85000"/>
                      <a:lumOff val="15000"/>
                    </a:schemeClr>
                  </a:solidFill>
                  <a:latin typeface="Verdana" charset="0"/>
                  <a:ea typeface="Verdana" charset="0"/>
                  <a:cs typeface="Verdana" charset="0"/>
                </a:rPr>
                <a:t>09</a:t>
              </a:r>
            </a:p>
          </p:txBody>
        </p:sp>
      </p:grpSp>
    </p:spTree>
    <p:extLst>
      <p:ext uri="{BB962C8B-B14F-4D97-AF65-F5344CB8AC3E}">
        <p14:creationId xmlns:p14="http://schemas.microsoft.com/office/powerpoint/2010/main" val="3026226506"/>
      </p:ext>
    </p:extLst>
  </p:cSld>
  <p:clrMapOvr>
    <a:masterClrMapping/>
  </p:clrMapOvr>
</p:sld>
</file>

<file path=ppt/theme/theme1.xml><?xml version="1.0" encoding="utf-8"?>
<a:theme xmlns:a="http://schemas.openxmlformats.org/drawingml/2006/main" name="Office Theme">
  <a:themeElements>
    <a:clrScheme name="Steel Blue">
      <a:dk1>
        <a:srgbClr val="4B77BE"/>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33264</TotalTime>
  <Words>801</Words>
  <Application>Microsoft Office PowerPoint</Application>
  <PresentationFormat>Widescreen</PresentationFormat>
  <Paragraphs>140</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Bold</vt:lpstr>
      <vt:lpstr>Helmet</vt:lpstr>
      <vt:lpstr>Helvetica Neue</vt:lpstr>
      <vt:lpstr>Roboto</vt:lpstr>
      <vt:lpstr>Times Sans Serif</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Dewa</dc:creator>
  <cp:lastModifiedBy>Martin Jones</cp:lastModifiedBy>
  <cp:revision>2675</cp:revision>
  <dcterms:created xsi:type="dcterms:W3CDTF">2014-10-14T06:21:58Z</dcterms:created>
  <dcterms:modified xsi:type="dcterms:W3CDTF">2019-06-12T06:43:31Z</dcterms:modified>
  <cp:category>Natural</cp:category>
</cp:coreProperties>
</file>